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0" r:id="rId1"/>
  </p:sldMasterIdLst>
  <p:sldIdLst>
    <p:sldId id="256" r:id="rId2"/>
    <p:sldId id="257" r:id="rId3"/>
    <p:sldId id="258" r:id="rId4"/>
    <p:sldId id="260" r:id="rId5"/>
    <p:sldId id="261" r:id="rId6"/>
    <p:sldId id="262" r:id="rId7"/>
    <p:sldId id="263" r:id="rId8"/>
    <p:sldId id="265" r:id="rId9"/>
    <p:sldId id="267" r:id="rId10"/>
    <p:sldId id="266" r:id="rId11"/>
    <p:sldId id="264" r:id="rId12"/>
    <p:sldId id="277" r:id="rId13"/>
    <p:sldId id="268" r:id="rId14"/>
    <p:sldId id="269" r:id="rId15"/>
    <p:sldId id="270" r:id="rId16"/>
    <p:sldId id="271" r:id="rId17"/>
    <p:sldId id="272" r:id="rId18"/>
    <p:sldId id="278" r:id="rId19"/>
    <p:sldId id="274" r:id="rId20"/>
    <p:sldId id="275" r:id="rId21"/>
    <p:sldId id="276" r:id="rId22"/>
    <p:sldId id="280" r:id="rId23"/>
    <p:sldId id="281" r:id="rId24"/>
    <p:sldId id="282" r:id="rId25"/>
    <p:sldId id="283" r:id="rId26"/>
    <p:sldId id="279" r:id="rId27"/>
    <p:sldId id="284" r:id="rId28"/>
    <p:sldId id="291" r:id="rId29"/>
    <p:sldId id="290" r:id="rId30"/>
    <p:sldId id="285" r:id="rId31"/>
    <p:sldId id="288" r:id="rId32"/>
    <p:sldId id="324" r:id="rId33"/>
    <p:sldId id="289" r:id="rId34"/>
    <p:sldId id="287" r:id="rId35"/>
    <p:sldId id="286" r:id="rId36"/>
    <p:sldId id="300" r:id="rId37"/>
    <p:sldId id="292" r:id="rId38"/>
    <p:sldId id="294" r:id="rId39"/>
    <p:sldId id="295" r:id="rId40"/>
    <p:sldId id="293" r:id="rId41"/>
    <p:sldId id="296" r:id="rId42"/>
    <p:sldId id="309" r:id="rId43"/>
    <p:sldId id="299" r:id="rId44"/>
    <p:sldId id="298" r:id="rId45"/>
    <p:sldId id="301" r:id="rId46"/>
    <p:sldId id="302" r:id="rId47"/>
    <p:sldId id="303" r:id="rId48"/>
    <p:sldId id="297" r:id="rId49"/>
    <p:sldId id="305" r:id="rId50"/>
    <p:sldId id="304" r:id="rId51"/>
    <p:sldId id="310" r:id="rId52"/>
    <p:sldId id="306" r:id="rId53"/>
    <p:sldId id="308" r:id="rId54"/>
    <p:sldId id="311" r:id="rId55"/>
    <p:sldId id="312" r:id="rId56"/>
    <p:sldId id="319" r:id="rId57"/>
    <p:sldId id="320" r:id="rId58"/>
    <p:sldId id="314" r:id="rId59"/>
    <p:sldId id="315" r:id="rId60"/>
    <p:sldId id="316" r:id="rId61"/>
    <p:sldId id="313" r:id="rId62"/>
    <p:sldId id="325" r:id="rId63"/>
    <p:sldId id="318" r:id="rId64"/>
    <p:sldId id="322" r:id="rId65"/>
    <p:sldId id="321" r:id="rId66"/>
    <p:sldId id="333" r:id="rId67"/>
    <p:sldId id="323" r:id="rId68"/>
    <p:sldId id="326" r:id="rId69"/>
    <p:sldId id="327" r:id="rId70"/>
    <p:sldId id="334" r:id="rId71"/>
    <p:sldId id="328" r:id="rId72"/>
    <p:sldId id="329" r:id="rId73"/>
    <p:sldId id="330" r:id="rId74"/>
    <p:sldId id="336"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676" autoAdjust="0"/>
  </p:normalViewPr>
  <p:slideViewPr>
    <p:cSldViewPr>
      <p:cViewPr varScale="1">
        <p:scale>
          <a:sx n="87" d="100"/>
          <a:sy n="87" d="100"/>
        </p:scale>
        <p:origin x="-1464"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Isosceles Triangle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540544" y="776288"/>
            <a:ext cx="8062912" cy="1470025"/>
          </a:xfrm>
        </p:spPr>
        <p:txBody>
          <a:bodyPr anchor="b">
            <a:normAutofit/>
          </a:bodyPr>
          <a:lstStyle>
            <a:lvl1pPr algn="r">
              <a:defRPr sz="4400"/>
            </a:lvl1pPr>
          </a:lstStyle>
          <a:p>
            <a:r>
              <a:rPr kumimoji="0" lang="en-US" smtClean="0"/>
              <a:t>Click to edit Master title style</a:t>
            </a:r>
            <a:endParaRPr kumimoji="0" lang="en-US"/>
          </a:p>
        </p:txBody>
      </p:sp>
      <p:sp>
        <p:nvSpPr>
          <p:cNvPr id="9" name="Subtitle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371600" y="6012656"/>
            <a:ext cx="5791200" cy="365125"/>
          </a:xfrm>
        </p:spPr>
        <p:txBody>
          <a:bodyPr tIns="0" bIns="0" anchor="t"/>
          <a:lstStyle>
            <a:lvl1pPr algn="r">
              <a:defRPr sz="1000"/>
            </a:lvl1pPr>
          </a:lstStyle>
          <a:p>
            <a:fld id="{B7FC7173-66ED-447B-BCBC-6D2D60FDFA0F}" type="datetimeFigureOut">
              <a:rPr lang="en-US" smtClean="0"/>
              <a:t>2/1/2014</a:t>
            </a:fld>
            <a:endParaRPr lang="en-US"/>
          </a:p>
        </p:txBody>
      </p:sp>
      <p:sp>
        <p:nvSpPr>
          <p:cNvPr id="17" name="Footer Placeholder 16"/>
          <p:cNvSpPr>
            <a:spLocks noGrp="1"/>
          </p:cNvSpPr>
          <p:nvPr>
            <p:ph type="ftr" sz="quarter" idx="11"/>
          </p:nvPr>
        </p:nvSpPr>
        <p:spPr>
          <a:xfrm>
            <a:off x="1371600" y="5650704"/>
            <a:ext cx="5791200" cy="365125"/>
          </a:xfrm>
        </p:spPr>
        <p:txBody>
          <a:bodyPr tIns="0" bIns="0" anchor="b"/>
          <a:lstStyle>
            <a:lvl1pPr algn="r">
              <a:defRPr sz="1100"/>
            </a:lvl1pPr>
          </a:lstStyle>
          <a:p>
            <a:endParaRPr lang="en-US"/>
          </a:p>
        </p:txBody>
      </p:sp>
      <p:sp>
        <p:nvSpPr>
          <p:cNvPr id="29" name="Slide Number Placeholder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77824CDD-9EC3-45A7-8DD0-C40728E7422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7FC7173-66ED-447B-BCBC-6D2D60FDFA0F}" type="datetimeFigureOut">
              <a:rPr lang="en-US" smtClean="0"/>
              <a:t>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824CDD-9EC3-45A7-8DD0-C40728E7422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81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7FC7173-66ED-447B-BCBC-6D2D60FDFA0F}" type="datetimeFigureOut">
              <a:rPr lang="en-US" smtClean="0"/>
              <a:t>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824CDD-9EC3-45A7-8DD0-C40728E7422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1399032"/>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a:xfrm>
            <a:off x="457200" y="1882808"/>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791456" y="6480048"/>
            <a:ext cx="2133600" cy="301752"/>
          </a:xfrm>
        </p:spPr>
        <p:txBody>
          <a:bodyPr/>
          <a:lstStyle/>
          <a:p>
            <a:fld id="{B7FC7173-66ED-447B-BCBC-6D2D60FDFA0F}" type="datetimeFigureOut">
              <a:rPr lang="en-US" smtClean="0"/>
              <a:t>2/1/2014</a:t>
            </a:fld>
            <a:endParaRPr lang="en-US"/>
          </a:p>
        </p:txBody>
      </p:sp>
      <p:sp>
        <p:nvSpPr>
          <p:cNvPr id="5" name="Footer Placeholder 4"/>
          <p:cNvSpPr>
            <a:spLocks noGrp="1"/>
          </p:cNvSpPr>
          <p:nvPr>
            <p:ph type="ftr" sz="quarter" idx="11"/>
          </p:nvPr>
        </p:nvSpPr>
        <p:spPr>
          <a:xfrm>
            <a:off x="457200" y="6480969"/>
            <a:ext cx="4260056" cy="300831"/>
          </a:xfrm>
        </p:spPr>
        <p:txBody>
          <a:bodyPr/>
          <a:lstStyle/>
          <a:p>
            <a:endParaRPr lang="en-US"/>
          </a:p>
        </p:txBody>
      </p:sp>
      <p:sp>
        <p:nvSpPr>
          <p:cNvPr id="6" name="Slide Number Placeholder 5"/>
          <p:cNvSpPr>
            <a:spLocks noGrp="1"/>
          </p:cNvSpPr>
          <p:nvPr>
            <p:ph type="sldNum" sz="quarter" idx="12"/>
          </p:nvPr>
        </p:nvSpPr>
        <p:spPr/>
        <p:txBody>
          <a:bodyPr/>
          <a:lstStyle/>
          <a:p>
            <a:fld id="{77824CDD-9EC3-45A7-8DD0-C40728E7422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9" name="Right Triangle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Isosceles Triangle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Date Placeholder 3"/>
          <p:cNvSpPr>
            <a:spLocks noGrp="1"/>
          </p:cNvSpPr>
          <p:nvPr>
            <p:ph type="dt" sz="half" idx="10"/>
          </p:nvPr>
        </p:nvSpPr>
        <p:spPr>
          <a:xfrm>
            <a:off x="6955632" y="6477000"/>
            <a:ext cx="2133600" cy="304800"/>
          </a:xfrm>
        </p:spPr>
        <p:txBody>
          <a:bodyPr/>
          <a:lstStyle/>
          <a:p>
            <a:fld id="{B7FC7173-66ED-447B-BCBC-6D2D60FDFA0F}" type="datetimeFigureOut">
              <a:rPr lang="en-US" smtClean="0"/>
              <a:t>2/1/2014</a:t>
            </a:fld>
            <a:endParaRPr lang="en-US"/>
          </a:p>
        </p:txBody>
      </p:sp>
      <p:sp>
        <p:nvSpPr>
          <p:cNvPr id="5" name="Footer Placeholder 4"/>
          <p:cNvSpPr>
            <a:spLocks noGrp="1"/>
          </p:cNvSpPr>
          <p:nvPr>
            <p:ph type="ftr" sz="quarter" idx="11"/>
          </p:nvPr>
        </p:nvSpPr>
        <p:spPr>
          <a:xfrm>
            <a:off x="2619376" y="6480969"/>
            <a:ext cx="4260056" cy="300831"/>
          </a:xfrm>
        </p:spPr>
        <p:txBody>
          <a:bodyPr/>
          <a:lstStyle/>
          <a:p>
            <a:endParaRPr lang="en-US"/>
          </a:p>
        </p:txBody>
      </p:sp>
      <p:sp>
        <p:nvSpPr>
          <p:cNvPr id="6" name="Slide Number Placeholder 5"/>
          <p:cNvSpPr>
            <a:spLocks noGrp="1"/>
          </p:cNvSpPr>
          <p:nvPr>
            <p:ph type="sldNum" sz="quarter" idx="12"/>
          </p:nvPr>
        </p:nvSpPr>
        <p:spPr>
          <a:xfrm>
            <a:off x="8451056" y="809624"/>
            <a:ext cx="502920" cy="300831"/>
          </a:xfrm>
        </p:spPr>
        <p:txBody>
          <a:bodyPr/>
          <a:lstStyle/>
          <a:p>
            <a:fld id="{77824CDD-9EC3-45A7-8DD0-C40728E74221}" type="slidenum">
              <a:rPr lang="en-US" smtClean="0"/>
              <a:t>‹#›</a:t>
            </a:fld>
            <a:endParaRPr lang="en-US"/>
          </a:p>
        </p:txBody>
      </p:sp>
      <p:cxnSp>
        <p:nvCxnSpPr>
          <p:cNvPr id="11" name="Straight Connector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lgn="l">
              <a:defRPr/>
            </a:lvl1p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4791456" y="6480969"/>
            <a:ext cx="2133600" cy="301752"/>
          </a:xfrm>
        </p:spPr>
        <p:txBody>
          <a:bodyPr/>
          <a:lstStyle/>
          <a:p>
            <a:fld id="{B7FC7173-66ED-447B-BCBC-6D2D60FDFA0F}" type="datetimeFigureOut">
              <a:rPr lang="en-US" smtClean="0"/>
              <a:t>2/1/2014</a:t>
            </a:fld>
            <a:endParaRPr lang="en-US"/>
          </a:p>
        </p:txBody>
      </p:sp>
      <p:sp>
        <p:nvSpPr>
          <p:cNvPr id="6" name="Footer Placeholder 5"/>
          <p:cNvSpPr>
            <a:spLocks noGrp="1"/>
          </p:cNvSpPr>
          <p:nvPr>
            <p:ph type="ftr" sz="quarter" idx="11"/>
          </p:nvPr>
        </p:nvSpPr>
        <p:spPr>
          <a:xfrm>
            <a:off x="457200" y="6480969"/>
            <a:ext cx="4260056" cy="301752"/>
          </a:xfrm>
        </p:spPr>
        <p:txBody>
          <a:bodyPr/>
          <a:lstStyle/>
          <a:p>
            <a:endParaRPr lang="en-US"/>
          </a:p>
        </p:txBody>
      </p:sp>
      <p:sp>
        <p:nvSpPr>
          <p:cNvPr id="7" name="Slide Number Placeholder 6"/>
          <p:cNvSpPr>
            <a:spLocks noGrp="1"/>
          </p:cNvSpPr>
          <p:nvPr>
            <p:ph type="sldNum" sz="quarter" idx="12"/>
          </p:nvPr>
        </p:nvSpPr>
        <p:spPr>
          <a:xfrm>
            <a:off x="7589520" y="6480969"/>
            <a:ext cx="502920" cy="301752"/>
          </a:xfrm>
        </p:spPr>
        <p:txBody>
          <a:bodyPr/>
          <a:lstStyle/>
          <a:p>
            <a:fld id="{77824CDD-9EC3-45A7-8DD0-C40728E7422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a:xfrm>
            <a:off x="4791456" y="6480969"/>
            <a:ext cx="2130552" cy="301752"/>
          </a:xfrm>
        </p:spPr>
        <p:txBody>
          <a:bodyPr/>
          <a:lstStyle/>
          <a:p>
            <a:fld id="{B7FC7173-66ED-447B-BCBC-6D2D60FDFA0F}" type="datetimeFigureOut">
              <a:rPr lang="en-US" smtClean="0"/>
              <a:t>2/1/2014</a:t>
            </a:fld>
            <a:endParaRPr lang="en-US"/>
          </a:p>
        </p:txBody>
      </p:sp>
      <p:sp>
        <p:nvSpPr>
          <p:cNvPr id="8" name="Footer Placeholder 7"/>
          <p:cNvSpPr>
            <a:spLocks noGrp="1"/>
          </p:cNvSpPr>
          <p:nvPr>
            <p:ph type="ftr" sz="quarter" idx="11"/>
          </p:nvPr>
        </p:nvSpPr>
        <p:spPr>
          <a:xfrm>
            <a:off x="457200" y="6480969"/>
            <a:ext cx="4261104" cy="301752"/>
          </a:xfrm>
        </p:spPr>
        <p:txBody>
          <a:bodyPr/>
          <a:lstStyle/>
          <a:p>
            <a:endParaRPr lang="en-US"/>
          </a:p>
        </p:txBody>
      </p:sp>
      <p:sp>
        <p:nvSpPr>
          <p:cNvPr id="9" name="Slide Number Placeholder 8"/>
          <p:cNvSpPr>
            <a:spLocks noGrp="1"/>
          </p:cNvSpPr>
          <p:nvPr>
            <p:ph type="sldNum" sz="quarter" idx="12"/>
          </p:nvPr>
        </p:nvSpPr>
        <p:spPr>
          <a:xfrm>
            <a:off x="7589520" y="6483096"/>
            <a:ext cx="502920" cy="301752"/>
          </a:xfrm>
        </p:spPr>
        <p:txBody>
          <a:bodyPr/>
          <a:lstStyle>
            <a:lvl1pPr algn="ctr">
              <a:defRPr/>
            </a:lvl1pPr>
          </a:lstStyle>
          <a:p>
            <a:fld id="{77824CDD-9EC3-45A7-8DD0-C40728E74221}"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7FC7173-66ED-447B-BCBC-6D2D60FDFA0F}" type="datetimeFigureOut">
              <a:rPr lang="en-US" smtClean="0"/>
              <a:t>2/1/2014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824CDD-9EC3-45A7-8DD0-C40728E7422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791456" y="6480969"/>
            <a:ext cx="2133600" cy="301752"/>
          </a:xfrm>
        </p:spPr>
        <p:txBody>
          <a:bodyPr/>
          <a:lstStyle/>
          <a:p>
            <a:fld id="{B7FC7173-66ED-447B-BCBC-6D2D60FDFA0F}" type="datetimeFigureOut">
              <a:rPr lang="en-US" smtClean="0"/>
              <a:t>2/1/2014</a:t>
            </a:fld>
            <a:endParaRPr lang="en-US"/>
          </a:p>
        </p:txBody>
      </p:sp>
      <p:sp>
        <p:nvSpPr>
          <p:cNvPr id="3" name="Footer Placeholder 2"/>
          <p:cNvSpPr>
            <a:spLocks noGrp="1"/>
          </p:cNvSpPr>
          <p:nvPr>
            <p:ph type="ftr" sz="quarter" idx="11"/>
          </p:nvPr>
        </p:nvSpPr>
        <p:spPr>
          <a:xfrm>
            <a:off x="457200" y="6481890"/>
            <a:ext cx="4260056" cy="300831"/>
          </a:xfrm>
        </p:spPr>
        <p:txBody>
          <a:bodyPr/>
          <a:lstStyle/>
          <a:p>
            <a:endParaRPr lang="en-US"/>
          </a:p>
        </p:txBody>
      </p:sp>
      <p:sp>
        <p:nvSpPr>
          <p:cNvPr id="4" name="Slide Number Placeholder 3"/>
          <p:cNvSpPr>
            <a:spLocks noGrp="1"/>
          </p:cNvSpPr>
          <p:nvPr>
            <p:ph type="sldNum" sz="quarter" idx="12"/>
          </p:nvPr>
        </p:nvSpPr>
        <p:spPr>
          <a:xfrm>
            <a:off x="7589520" y="6480969"/>
            <a:ext cx="502920" cy="301752"/>
          </a:xfrm>
        </p:spPr>
        <p:txBody>
          <a:bodyPr/>
          <a:lstStyle/>
          <a:p>
            <a:fld id="{77824CDD-9EC3-45A7-8DD0-C40728E7422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278976" y="6556248"/>
            <a:ext cx="2133600" cy="301752"/>
          </a:xfrm>
        </p:spPr>
        <p:txBody>
          <a:bodyPr/>
          <a:lstStyle>
            <a:lvl1pPr>
              <a:defRPr sz="900"/>
            </a:lvl1pPr>
          </a:lstStyle>
          <a:p>
            <a:fld id="{B7FC7173-66ED-447B-BCBC-6D2D60FDFA0F}" type="datetimeFigureOut">
              <a:rPr lang="en-US" smtClean="0"/>
              <a:t>2/1/2014</a:t>
            </a:fld>
            <a:endParaRPr lang="en-US"/>
          </a:p>
        </p:txBody>
      </p:sp>
      <p:sp>
        <p:nvSpPr>
          <p:cNvPr id="6" name="Footer Placeholder 5"/>
          <p:cNvSpPr>
            <a:spLocks noGrp="1"/>
          </p:cNvSpPr>
          <p:nvPr>
            <p:ph type="ftr" sz="quarter" idx="11"/>
          </p:nvPr>
        </p:nvSpPr>
        <p:spPr>
          <a:xfrm>
            <a:off x="1135856" y="6556248"/>
            <a:ext cx="5143120" cy="301752"/>
          </a:xfrm>
        </p:spPr>
        <p:txBody>
          <a:bodyPr/>
          <a:lstStyle>
            <a:lvl1pPr>
              <a:defRPr sz="900"/>
            </a:lvl1pPr>
          </a:lstStyle>
          <a:p>
            <a:endParaRPr lang="en-US"/>
          </a:p>
        </p:txBody>
      </p:sp>
      <p:sp>
        <p:nvSpPr>
          <p:cNvPr id="7" name="Slide Number Placeholder 6"/>
          <p:cNvSpPr>
            <a:spLocks noGrp="1"/>
          </p:cNvSpPr>
          <p:nvPr>
            <p:ph type="sldNum" sz="quarter" idx="12"/>
          </p:nvPr>
        </p:nvSpPr>
        <p:spPr>
          <a:xfrm>
            <a:off x="8410576" y="6556248"/>
            <a:ext cx="502920" cy="301752"/>
          </a:xfrm>
        </p:spPr>
        <p:txBody>
          <a:bodyPr/>
          <a:lstStyle>
            <a:lvl1pPr>
              <a:defRPr sz="900"/>
            </a:lvl1pPr>
          </a:lstStyle>
          <a:p>
            <a:fld id="{77824CDD-9EC3-45A7-8DD0-C40728E74221}"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6108192" y="6556248"/>
            <a:ext cx="2103120" cy="301752"/>
          </a:xfrm>
        </p:spPr>
        <p:txBody>
          <a:bodyPr/>
          <a:lstStyle>
            <a:lvl1pPr>
              <a:defRPr sz="900"/>
            </a:lvl1pPr>
          </a:lstStyle>
          <a:p>
            <a:fld id="{B7FC7173-66ED-447B-BCBC-6D2D60FDFA0F}" type="datetimeFigureOut">
              <a:rPr lang="en-US" smtClean="0"/>
              <a:t>2/1/2014</a:t>
            </a:fld>
            <a:endParaRPr lang="en-US"/>
          </a:p>
        </p:txBody>
      </p:sp>
      <p:sp>
        <p:nvSpPr>
          <p:cNvPr id="6" name="Footer Placeholder 5"/>
          <p:cNvSpPr>
            <a:spLocks noGrp="1"/>
          </p:cNvSpPr>
          <p:nvPr>
            <p:ph type="ftr" sz="quarter" idx="11"/>
          </p:nvPr>
        </p:nvSpPr>
        <p:spPr>
          <a:xfrm>
            <a:off x="1170432" y="6557169"/>
            <a:ext cx="4948072" cy="301752"/>
          </a:xfrm>
        </p:spPr>
        <p:txBody>
          <a:bodyPr/>
          <a:lstStyle>
            <a:lvl1pPr>
              <a:defRPr sz="900"/>
            </a:lvl1pPr>
          </a:lstStyle>
          <a:p>
            <a:endParaRPr lang="en-US"/>
          </a:p>
        </p:txBody>
      </p:sp>
      <p:sp>
        <p:nvSpPr>
          <p:cNvPr id="7" name="Slide Number Placeholder 6"/>
          <p:cNvSpPr>
            <a:spLocks noGrp="1"/>
          </p:cNvSpPr>
          <p:nvPr>
            <p:ph type="sldNum" sz="quarter" idx="12"/>
          </p:nvPr>
        </p:nvSpPr>
        <p:spPr>
          <a:xfrm>
            <a:off x="8217192" y="6556248"/>
            <a:ext cx="365760" cy="301752"/>
          </a:xfrm>
        </p:spPr>
        <p:txBody>
          <a:bodyPr/>
          <a:lstStyle>
            <a:lvl1pPr algn="ctr">
              <a:defRPr sz="900"/>
            </a:lvl1pPr>
          </a:lstStyle>
          <a:p>
            <a:fld id="{77824CDD-9EC3-45A7-8DD0-C40728E74221}"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Right Triangle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8" name="Straight Connector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p:ph type="title"/>
          </p:nvPr>
        </p:nvSpPr>
        <p:spPr>
          <a:xfrm>
            <a:off x="457200" y="267494"/>
            <a:ext cx="8229600" cy="1399032"/>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B7FC7173-66ED-447B-BCBC-6D2D60FDFA0F}" type="datetimeFigureOut">
              <a:rPr lang="en-US" smtClean="0"/>
              <a:t>2/1/2014</a:t>
            </a:fld>
            <a:endParaRPr lang="en-US"/>
          </a:p>
        </p:txBody>
      </p:sp>
      <p:sp>
        <p:nvSpPr>
          <p:cNvPr id="3" name="Footer Placeholder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en-US"/>
          </a:p>
        </p:txBody>
      </p:sp>
      <p:sp>
        <p:nvSpPr>
          <p:cNvPr id="23" name="Slide Number Placeholder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77824CDD-9EC3-45A7-8DD0-C40728E74221}"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gif"/><Relationship Id="rId7" Type="http://schemas.openxmlformats.org/officeDocument/2006/relationships/image" Target="../media/image33.jpe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eg"/></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i=2126577988&amp;k=PBjq4jP&amp;lb=1&amp;s=A"/><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6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676400"/>
            <a:ext cx="8686800" cy="1676400"/>
          </a:xfrm>
        </p:spPr>
        <p:txBody>
          <a:bodyPr>
            <a:noAutofit/>
          </a:bodyPr>
          <a:lstStyle/>
          <a:p>
            <a:pPr algn="ctr"/>
            <a:r>
              <a:rPr lang="en-US" sz="5400" dirty="0" smtClean="0"/>
              <a:t>Video Presentation Storyboard</a:t>
            </a:r>
            <a:endParaRPr lang="en-US" sz="5400" dirty="0"/>
          </a:p>
        </p:txBody>
      </p:sp>
      <p:sp>
        <p:nvSpPr>
          <p:cNvPr id="4" name="Subtitle 3"/>
          <p:cNvSpPr>
            <a:spLocks noGrp="1"/>
          </p:cNvSpPr>
          <p:nvPr>
            <p:ph type="subTitle" idx="1"/>
          </p:nvPr>
        </p:nvSpPr>
        <p:spPr>
          <a:xfrm>
            <a:off x="1143000" y="3810000"/>
            <a:ext cx="7089648" cy="990600"/>
          </a:xfrm>
        </p:spPr>
        <p:txBody>
          <a:bodyPr>
            <a:normAutofit fontScale="77500" lnSpcReduction="20000"/>
          </a:bodyPr>
          <a:lstStyle/>
          <a:p>
            <a:pPr algn="ctr"/>
            <a:r>
              <a:rPr lang="en-US" b="1" dirty="0" smtClean="0"/>
              <a:t>By Julie Kalvels</a:t>
            </a:r>
          </a:p>
          <a:p>
            <a:pPr algn="ctr"/>
            <a:endParaRPr lang="en-US" b="1" dirty="0" smtClean="0"/>
          </a:p>
          <a:p>
            <a:pPr algn="ctr"/>
            <a:r>
              <a:rPr lang="en-US" b="1" dirty="0" smtClean="0"/>
              <a:t>EDTC 610</a:t>
            </a:r>
            <a:endParaRPr lang="en-US" b="1" dirty="0"/>
          </a:p>
          <a:p>
            <a:endParaRPr lang="en-US" dirty="0"/>
          </a:p>
        </p:txBody>
      </p:sp>
      <p:pic>
        <p:nvPicPr>
          <p:cNvPr id="3074" name="Picture 2" descr="C:\Users\bearbait\Desktop\f4868c3f922a4fd69433d3bdee32a2fe_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995196">
            <a:off x="588979" y="3848594"/>
            <a:ext cx="2417107" cy="2589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4473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2286000"/>
          </a:xfrm>
        </p:spPr>
        <p:txBody>
          <a:bodyPr>
            <a:normAutofit fontScale="92500"/>
          </a:bodyPr>
          <a:lstStyle/>
          <a:p>
            <a:r>
              <a:rPr lang="en-US" dirty="0"/>
              <a:t>So I decided to go back to school and get my Masters’ </a:t>
            </a:r>
            <a:r>
              <a:rPr lang="en-US" dirty="0" smtClean="0"/>
              <a:t>in Instructional Technology so I could engage </a:t>
            </a:r>
            <a:r>
              <a:rPr lang="en-US" dirty="0"/>
              <a:t>my students </a:t>
            </a:r>
            <a:r>
              <a:rPr lang="en-US" dirty="0" smtClean="0"/>
              <a:t>using technology and 21</a:t>
            </a:r>
            <a:r>
              <a:rPr lang="en-US" baseline="30000" dirty="0" smtClean="0"/>
              <a:t>st</a:t>
            </a:r>
            <a:r>
              <a:rPr lang="en-US" dirty="0" smtClean="0"/>
              <a:t> century skills, which will make my classroom more exciting!  </a:t>
            </a:r>
            <a:endParaRPr lang="en-US" dirty="0"/>
          </a:p>
        </p:txBody>
      </p:sp>
      <p:pic>
        <p:nvPicPr>
          <p:cNvPr id="10242" name="Picture 2" descr="C:\Users\bearbait\Pictures\School\2012-2013\7074008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895600"/>
            <a:ext cx="4876800" cy="3659887"/>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bearbait\Pictures\School\2012-2013\iPad Pictures\photo 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5038591"/>
            <a:ext cx="1503106" cy="1516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04362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1546192"/>
          </a:xfrm>
        </p:spPr>
        <p:txBody>
          <a:bodyPr/>
          <a:lstStyle/>
          <a:p>
            <a:r>
              <a:rPr lang="en-US" dirty="0"/>
              <a:t>After all, who doesn’t like to have a little fun!</a:t>
            </a:r>
          </a:p>
        </p:txBody>
      </p:sp>
      <p:pic>
        <p:nvPicPr>
          <p:cNvPr id="4" name="Picture 2" descr="C:\Users\bearbait\Pictures\School\PA05148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757807">
            <a:off x="2188029" y="2006870"/>
            <a:ext cx="5079151"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1919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a:xfrm rot="7934334">
            <a:off x="5605349" y="2516729"/>
            <a:ext cx="1590904" cy="7781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209800" y="3838393"/>
            <a:ext cx="4191000" cy="1200329"/>
          </a:xfrm>
          <a:prstGeom prst="rect">
            <a:avLst/>
          </a:prstGeom>
          <a:noFill/>
          <a:ln w="12700">
            <a:solidFill>
              <a:schemeClr val="accent2">
                <a:lumMod val="60000"/>
                <a:lumOff val="40000"/>
              </a:schemeClr>
            </a:solidFill>
          </a:ln>
        </p:spPr>
        <p:txBody>
          <a:bodyPr wrap="square" rtlCol="0">
            <a:spAutoFit/>
          </a:bodyPr>
          <a:lstStyle/>
          <a:p>
            <a:r>
              <a:rPr lang="en-US" dirty="0" smtClean="0"/>
              <a:t>I will video myself holding up a sign (EDTC 600 Pedagogical Practice in Instructional Technology) saying the above message.</a:t>
            </a:r>
            <a:endParaRPr lang="en-US" dirty="0"/>
          </a:p>
        </p:txBody>
      </p:sp>
      <p:pic>
        <p:nvPicPr>
          <p:cNvPr id="1026" name="Picture 2" descr="C:\Users\bearbait\AppData\Local\Microsoft\Windows\Temporary Internet Files\Content.IE5\BL3YTAO4\MC900439774[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74780" y="2577919"/>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570" y="5697996"/>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bearbait\AppData\Local\Microsoft\Windows\Temporary Internet Files\Content.IE5\BL3YTAO4\MC900439774[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2728" y="2362200"/>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13" y="6291943"/>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2804" y="3778580"/>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18670" y="6291944"/>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2804" y="5051603"/>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5869" y="5725887"/>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50003" y="4367857"/>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542" y="4968022"/>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569" y="4347323"/>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369" y="3644719"/>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2"/>
          <p:cNvSpPr txBox="1">
            <a:spLocks/>
          </p:cNvSpPr>
          <p:nvPr/>
        </p:nvSpPr>
        <p:spPr>
          <a:xfrm>
            <a:off x="393969" y="304800"/>
            <a:ext cx="8229600" cy="1546192"/>
          </a:xfrm>
          <a:prstGeom prst="rect">
            <a:avLst/>
          </a:prstGeom>
        </p:spPr>
        <p:txBody>
          <a:bodyPr vert="horz" anchor="t">
            <a:normAutofit/>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r>
              <a:rPr lang="en-US" dirty="0" smtClean="0"/>
              <a:t>My first class at Regis was EDTC 600 Pedagogical Practice in Instructional Technology.  </a:t>
            </a:r>
            <a:endParaRPr lang="en-US" dirty="0"/>
          </a:p>
        </p:txBody>
      </p:sp>
    </p:spTree>
    <p:extLst>
      <p:ext uri="{BB962C8B-B14F-4D97-AF65-F5344CB8AC3E}">
        <p14:creationId xmlns:p14="http://schemas.microsoft.com/office/powerpoint/2010/main" val="13175803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1546192"/>
          </a:xfrm>
        </p:spPr>
        <p:txBody>
          <a:bodyPr>
            <a:normAutofit fontScale="62500" lnSpcReduction="20000"/>
          </a:bodyPr>
          <a:lstStyle/>
          <a:p>
            <a:r>
              <a:rPr lang="en-US" dirty="0" smtClean="0"/>
              <a:t>In this class I learned a valuable lesson about technology in the classroom. Teachers </a:t>
            </a:r>
            <a:r>
              <a:rPr lang="en-US" dirty="0"/>
              <a:t>should not be using technology </a:t>
            </a:r>
            <a:r>
              <a:rPr lang="en-US" dirty="0" smtClean="0"/>
              <a:t>just for </a:t>
            </a:r>
            <a:r>
              <a:rPr lang="en-US" dirty="0"/>
              <a:t>the sake of using technology. </a:t>
            </a:r>
            <a:r>
              <a:rPr lang="en-US" dirty="0" smtClean="0"/>
              <a:t>There </a:t>
            </a:r>
            <a:r>
              <a:rPr lang="en-US" dirty="0"/>
              <a:t>must be a purpose and goal behind using </a:t>
            </a:r>
            <a:r>
              <a:rPr lang="en-US" dirty="0" smtClean="0"/>
              <a:t>it. Technology should enhance the curriculum already being taught, not just an add on the side.  </a:t>
            </a:r>
            <a:endParaRPr lang="en-US" dirty="0"/>
          </a:p>
        </p:txBody>
      </p:sp>
      <p:pic>
        <p:nvPicPr>
          <p:cNvPr id="20481" name="Picture 1" descr="C:\Users\bearbait\Pictures\School\2012-2013\P519159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2362199"/>
            <a:ext cx="3810000" cy="2857369"/>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C:\Users\bearbait\Desktop\Any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0999" y="3124200"/>
            <a:ext cx="4789763" cy="3582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9430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1546192"/>
          </a:xfrm>
        </p:spPr>
        <p:txBody>
          <a:bodyPr>
            <a:normAutofit fontScale="92500" lnSpcReduction="20000"/>
          </a:bodyPr>
          <a:lstStyle/>
          <a:p>
            <a:r>
              <a:rPr lang="en-US" dirty="0" smtClean="0"/>
              <a:t>How is this done?  The answer is </a:t>
            </a:r>
            <a:r>
              <a:rPr lang="en-US" sz="2900" dirty="0" smtClean="0"/>
              <a:t>TPCK.  TPCK </a:t>
            </a:r>
            <a:r>
              <a:rPr lang="en-US" sz="2900" dirty="0" smtClean="0">
                <a:ea typeface="Questrial"/>
                <a:cs typeface="Questrial"/>
                <a:sym typeface="Questrial"/>
              </a:rPr>
              <a:t>combines </a:t>
            </a:r>
            <a:r>
              <a:rPr lang="en-US" sz="2900" dirty="0">
                <a:ea typeface="Questrial"/>
                <a:cs typeface="Questrial"/>
                <a:sym typeface="Questrial"/>
              </a:rPr>
              <a:t>technology, pedagogy, and content knowledge to help teachers create </a:t>
            </a:r>
            <a:r>
              <a:rPr lang="en-US" sz="2900" dirty="0" smtClean="0">
                <a:ea typeface="Questrial"/>
                <a:cs typeface="Questrial"/>
                <a:sym typeface="Questrial"/>
              </a:rPr>
              <a:t>powerful lessons.  </a:t>
            </a:r>
            <a:endParaRPr lang="en-US" sz="2900" dirty="0"/>
          </a:p>
        </p:txBody>
      </p:sp>
      <p:pic>
        <p:nvPicPr>
          <p:cNvPr id="19458" name="Picture 2" descr="https://encrypted-tbn2.gstatic.com/images?q=tbn:ANd9GcRpCgKN7p0oUCrOSdHW-MHHVEgnLbxoijEs-icrUyfuK915GJJJM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438400"/>
            <a:ext cx="4781352"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7634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1546192"/>
          </a:xfrm>
        </p:spPr>
        <p:txBody>
          <a:bodyPr>
            <a:normAutofit fontScale="85000" lnSpcReduction="10000"/>
          </a:bodyPr>
          <a:lstStyle/>
          <a:p>
            <a:r>
              <a:rPr lang="en-US" dirty="0" smtClean="0"/>
              <a:t>Technology is a wonderful enhancement, but it’s not </a:t>
            </a:r>
            <a:r>
              <a:rPr lang="en-US" dirty="0"/>
              <a:t>always the most effective tool in every situation</a:t>
            </a:r>
            <a:r>
              <a:rPr lang="en-US" dirty="0" smtClean="0"/>
              <a:t>.  Like when your testing what magnets stick to and if they work through paper.</a:t>
            </a:r>
            <a:endParaRPr lang="en-US" dirty="0"/>
          </a:p>
          <a:p>
            <a:endParaRPr lang="en-US" dirty="0"/>
          </a:p>
        </p:txBody>
      </p:sp>
      <p:pic>
        <p:nvPicPr>
          <p:cNvPr id="18433" name="Picture 1" descr="C:\Users\bearbait\Desktop\magne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2971800"/>
            <a:ext cx="4808896" cy="3581400"/>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C:\Users\bearbait\Desktop\340739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91422">
            <a:off x="235759" y="2846187"/>
            <a:ext cx="4027682" cy="2999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88577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2590800"/>
          </a:xfrm>
        </p:spPr>
        <p:txBody>
          <a:bodyPr>
            <a:normAutofit fontScale="77500" lnSpcReduction="20000"/>
          </a:bodyPr>
          <a:lstStyle/>
          <a:p>
            <a:r>
              <a:rPr lang="en-US" dirty="0" smtClean="0"/>
              <a:t>In this class I created a website to host all of my research on TPCK.  It is a one stop shop I can look at when I’m creating lessons.  It contains the UDL guidelines, Marzano’ nine instructional strategies, the three learning theories and the technology standards.  All the pedagogy I need to create dynamic lessons</a:t>
            </a:r>
            <a:r>
              <a:rPr lang="en-US" dirty="0"/>
              <a:t> </a:t>
            </a:r>
            <a:r>
              <a:rPr lang="en-US" dirty="0" smtClean="0"/>
              <a:t>with TPCK in mind.  </a:t>
            </a:r>
            <a:endParaRPr lang="en-US" dirty="0"/>
          </a:p>
        </p:txBody>
      </p:sp>
      <p:pic>
        <p:nvPicPr>
          <p:cNvPr id="17409" name="Picture 1" descr="C:\Users\bearbait\Desktop\Websi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352800"/>
            <a:ext cx="5716785" cy="3276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477000" y="4419600"/>
            <a:ext cx="2209800" cy="2031325"/>
          </a:xfrm>
          <a:prstGeom prst="rect">
            <a:avLst/>
          </a:prstGeom>
          <a:noFill/>
          <a:ln w="12700">
            <a:solidFill>
              <a:schemeClr val="accent2">
                <a:lumMod val="60000"/>
                <a:lumOff val="40000"/>
              </a:schemeClr>
            </a:solidFill>
          </a:ln>
        </p:spPr>
        <p:txBody>
          <a:bodyPr wrap="square" rtlCol="0">
            <a:spAutoFit/>
          </a:bodyPr>
          <a:lstStyle/>
          <a:p>
            <a:r>
              <a:rPr lang="en-US" dirty="0" smtClean="0"/>
              <a:t>I will create a brief Screencast displaying the site.  The video will be playing while I read the above statement.</a:t>
            </a:r>
            <a:endParaRPr lang="en-US" dirty="0"/>
          </a:p>
        </p:txBody>
      </p:sp>
      <p:sp>
        <p:nvSpPr>
          <p:cNvPr id="2" name="Bent Arrow 1"/>
          <p:cNvSpPr/>
          <p:nvPr/>
        </p:nvSpPr>
        <p:spPr>
          <a:xfrm rot="5400000">
            <a:off x="6460889" y="3358025"/>
            <a:ext cx="813816" cy="868680"/>
          </a:xfrm>
          <a:prstGeom prst="bentArrow">
            <a:avLst>
              <a:gd name="adj1" fmla="val 30350"/>
              <a:gd name="adj2" fmla="val 21910"/>
              <a:gd name="adj3" fmla="val 25000"/>
              <a:gd name="adj4" fmla="val 30374"/>
            </a:avLst>
          </a:prstGeom>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852276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1981200"/>
          </a:xfrm>
        </p:spPr>
        <p:txBody>
          <a:bodyPr>
            <a:normAutofit fontScale="47500" lnSpcReduction="20000"/>
          </a:bodyPr>
          <a:lstStyle/>
          <a:p>
            <a:r>
              <a:rPr lang="en-US" dirty="0" smtClean="0"/>
              <a:t>Another valuable activity I did in this class was take an existing lesson plan </a:t>
            </a:r>
            <a:r>
              <a:rPr lang="en-US" dirty="0"/>
              <a:t>and revised it while commenting on the side explaining when the activity applies to Marzano’s nine strategies, UDL or the constructivists theory.  This assignment opened my eyes to how much I was already using TPCK in my instruction without even knowing it.  To be honest, it’s just good teaching!  Many times I write lesson plans and teach lessons and don’t go back to reflect why I choose to do something a certain way</a:t>
            </a:r>
            <a:r>
              <a:rPr lang="en-US" dirty="0" smtClean="0"/>
              <a:t>.</a:t>
            </a:r>
            <a:r>
              <a:rPr lang="en-US" dirty="0"/>
              <a:t> </a:t>
            </a:r>
            <a:r>
              <a:rPr lang="en-US" dirty="0" smtClean="0"/>
              <a:t> By </a:t>
            </a:r>
            <a:r>
              <a:rPr lang="en-US" dirty="0"/>
              <a:t>having learned about TPCK and dissecting different parts and applying them to my lesson it has allowed me to fully understand </a:t>
            </a:r>
            <a:r>
              <a:rPr lang="en-US" dirty="0" smtClean="0"/>
              <a:t>just how much </a:t>
            </a:r>
            <a:r>
              <a:rPr lang="en-US" dirty="0"/>
              <a:t>TPCK can </a:t>
            </a:r>
            <a:r>
              <a:rPr lang="en-US" dirty="0" smtClean="0"/>
              <a:t>enhance my </a:t>
            </a:r>
            <a:r>
              <a:rPr lang="en-US" dirty="0"/>
              <a:t>children’s abilities to </a:t>
            </a:r>
            <a:r>
              <a:rPr lang="en-US" dirty="0" smtClean="0"/>
              <a:t>learn.</a:t>
            </a:r>
            <a:endParaRPr lang="en-US" dirty="0"/>
          </a:p>
        </p:txBody>
      </p:sp>
      <p:pic>
        <p:nvPicPr>
          <p:cNvPr id="16385" name="Picture 1" descr="C:\Users\bearbait\Desktop\lesson pl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819400"/>
            <a:ext cx="3581400" cy="3603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993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a:xfrm rot="7934334">
            <a:off x="5605349" y="2516729"/>
            <a:ext cx="1590904" cy="7781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209800" y="3838393"/>
            <a:ext cx="4191000" cy="1200329"/>
          </a:xfrm>
          <a:prstGeom prst="rect">
            <a:avLst/>
          </a:prstGeom>
          <a:noFill/>
          <a:ln w="12700">
            <a:solidFill>
              <a:schemeClr val="accent2">
                <a:lumMod val="60000"/>
                <a:lumOff val="40000"/>
              </a:schemeClr>
            </a:solidFill>
          </a:ln>
        </p:spPr>
        <p:txBody>
          <a:bodyPr wrap="square" rtlCol="0">
            <a:spAutoFit/>
          </a:bodyPr>
          <a:lstStyle/>
          <a:p>
            <a:r>
              <a:rPr lang="en-US" dirty="0" smtClean="0"/>
              <a:t>I will video myself holding up a sign (EDTC 601 Virtual Communication and Collaboration) saying the above message.</a:t>
            </a:r>
            <a:endParaRPr lang="en-US" dirty="0"/>
          </a:p>
        </p:txBody>
      </p:sp>
      <p:pic>
        <p:nvPicPr>
          <p:cNvPr id="1026" name="Picture 2" descr="C:\Users\bearbait\AppData\Local\Microsoft\Windows\Temporary Internet Files\Content.IE5\BL3YTAO4\MC900439774[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74780" y="2577919"/>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570" y="5697996"/>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bearbait\AppData\Local\Microsoft\Windows\Temporary Internet Files\Content.IE5\BL3YTAO4\MC900439774[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2728" y="2362200"/>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13" y="6291943"/>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2804" y="3778580"/>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18670" y="6291944"/>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2804" y="5051603"/>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5869" y="5725887"/>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50003" y="4367857"/>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542" y="4968022"/>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569" y="4347323"/>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369" y="3644719"/>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2"/>
          <p:cNvSpPr txBox="1">
            <a:spLocks/>
          </p:cNvSpPr>
          <p:nvPr/>
        </p:nvSpPr>
        <p:spPr>
          <a:xfrm>
            <a:off x="393969" y="304800"/>
            <a:ext cx="8229600" cy="1546192"/>
          </a:xfrm>
          <a:prstGeom prst="rect">
            <a:avLst/>
          </a:prstGeom>
        </p:spPr>
        <p:txBody>
          <a:bodyPr vert="horz" anchor="t">
            <a:normAutofit/>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r>
              <a:rPr lang="en-US" dirty="0" smtClean="0"/>
              <a:t>Hi again, </a:t>
            </a:r>
            <a:r>
              <a:rPr lang="en-US" dirty="0" err="1" smtClean="0"/>
              <a:t>Weeee</a:t>
            </a:r>
            <a:r>
              <a:rPr lang="en-US" dirty="0" smtClean="0"/>
              <a:t>!  This is fun!  Next up on my downhill reflection is EDTC 601Virtual Communication and Collaboration.    </a:t>
            </a:r>
            <a:endParaRPr lang="en-US" dirty="0"/>
          </a:p>
        </p:txBody>
      </p:sp>
    </p:spTree>
    <p:extLst>
      <p:ext uri="{BB962C8B-B14F-4D97-AF65-F5344CB8AC3E}">
        <p14:creationId xmlns:p14="http://schemas.microsoft.com/office/powerpoint/2010/main" val="9894511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3276600"/>
          </a:xfrm>
        </p:spPr>
        <p:txBody>
          <a:bodyPr>
            <a:normAutofit fontScale="85000" lnSpcReduction="20000"/>
          </a:bodyPr>
          <a:lstStyle/>
          <a:p>
            <a:r>
              <a:rPr lang="en-US" dirty="0" smtClean="0"/>
              <a:t>This class was </a:t>
            </a:r>
            <a:r>
              <a:rPr lang="en-US" dirty="0"/>
              <a:t>a whirl wind of one learning opportunity after another</a:t>
            </a:r>
            <a:r>
              <a:rPr lang="en-US" dirty="0" smtClean="0"/>
              <a:t>. I learned that Blooms Taxonomy of Higher Order Thinking Skills has been adapted to include verbs from our digital age.  I reflected on how technology lends itself to these higher level skills.  This reminded me that children learn best when they apply what they’ve learned to create something new.  </a:t>
            </a:r>
            <a:endParaRPr lang="en-US" dirty="0"/>
          </a:p>
        </p:txBody>
      </p:sp>
      <p:pic>
        <p:nvPicPr>
          <p:cNvPr id="1026" name="Picture 2" descr="C:\Users\bearbait\Desktop\Blooms_Digital_Taxonom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3733800"/>
            <a:ext cx="3429000" cy="261461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bearbait\Desktop\bloom%20pyrami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3886200"/>
            <a:ext cx="4195187" cy="2680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870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839200" cy="1676400"/>
          </a:xfrm>
        </p:spPr>
        <p:txBody>
          <a:bodyPr>
            <a:normAutofit lnSpcReduction="10000"/>
          </a:bodyPr>
          <a:lstStyle/>
          <a:p>
            <a:pPr marL="64008" indent="0">
              <a:buNone/>
            </a:pPr>
            <a:r>
              <a:rPr lang="en-US" sz="1800" dirty="0" smtClean="0"/>
              <a:t>“Hi, my </a:t>
            </a:r>
            <a:r>
              <a:rPr lang="en-US" sz="1800" dirty="0"/>
              <a:t>name is Julie Kalvels.  You have just entered my Capstone Portfolio </a:t>
            </a:r>
            <a:r>
              <a:rPr lang="en-US" sz="1800" dirty="0" smtClean="0"/>
              <a:t>Website. I’ve been on a mountainous journey plodding through each class, and now I’m at the top of the mountain. I’m almost finished and now I need to get back down the mountain by reflecting on what I’ve done.  So as I ski down I will be looking back on each class I took at Regis and reflect how it has impacted me as a teacher.”</a:t>
            </a:r>
            <a:endParaRPr lang="en-US" sz="1800" dirty="0"/>
          </a:p>
        </p:txBody>
      </p:sp>
      <p:sp>
        <p:nvSpPr>
          <p:cNvPr id="5" name="Right Arrow 4"/>
          <p:cNvSpPr/>
          <p:nvPr/>
        </p:nvSpPr>
        <p:spPr>
          <a:xfrm rot="14943383">
            <a:off x="4244633" y="1973128"/>
            <a:ext cx="1590904" cy="7781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362200" y="3320534"/>
            <a:ext cx="4191000" cy="2585323"/>
          </a:xfrm>
          <a:prstGeom prst="rect">
            <a:avLst/>
          </a:prstGeom>
          <a:noFill/>
          <a:ln w="12700">
            <a:solidFill>
              <a:schemeClr val="accent2">
                <a:lumMod val="60000"/>
                <a:lumOff val="40000"/>
              </a:schemeClr>
            </a:solidFill>
          </a:ln>
        </p:spPr>
        <p:txBody>
          <a:bodyPr wrap="square" rtlCol="0">
            <a:spAutoFit/>
          </a:bodyPr>
          <a:lstStyle/>
          <a:p>
            <a:r>
              <a:rPr lang="en-US" dirty="0" smtClean="0"/>
              <a:t>I will video tape this from the top of Keystone.  I will then ski down and stop at various points holding up a sign that says EDTC 600, EDTC 601, etc.  I will have a sign for each class.  I will video each sign briefly coming in from different angles.  One might be half covered in the snow and I will uncover it.  </a:t>
            </a:r>
            <a:endParaRPr lang="en-US" dirty="0"/>
          </a:p>
        </p:txBody>
      </p:sp>
      <p:pic>
        <p:nvPicPr>
          <p:cNvPr id="1026" name="Picture 2" descr="C:\Users\bearbait\AppData\Local\Microsoft\Windows\Temporary Internet Files\Content.IE5\BL3YTAO4\MC900439774[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35334" y="3124200"/>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bearbait\AppData\Local\Microsoft\Windows\Temporary Internet Files\Content.IE5\BL3YTAO4\MC900439774[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2728" y="5421087"/>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728" y="2362200"/>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bearbait\AppData\Local\Microsoft\Windows\Temporary Internet Files\Content.IE5\BL3YTAO4\MC900439774[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5010890"/>
            <a:ext cx="1423960" cy="14239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bearbait\AppData\Local\Microsoft\Windows\Temporary Internet Files\Content.IE5\BL3YTAO4\MC900439774[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1842" y="4877694"/>
            <a:ext cx="637857" cy="637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94416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1546192"/>
          </a:xfrm>
        </p:spPr>
        <p:txBody>
          <a:bodyPr>
            <a:normAutofit fontScale="62500" lnSpcReduction="20000"/>
          </a:bodyPr>
          <a:lstStyle/>
          <a:p>
            <a:r>
              <a:rPr lang="en-US" dirty="0"/>
              <a:t>I learned a new presentation program called </a:t>
            </a:r>
            <a:r>
              <a:rPr lang="en-US" dirty="0" err="1"/>
              <a:t>Knovio</a:t>
            </a:r>
            <a:r>
              <a:rPr lang="en-US" dirty="0"/>
              <a:t>. I was able to share my </a:t>
            </a:r>
            <a:r>
              <a:rPr lang="en-US" dirty="0" smtClean="0"/>
              <a:t>Blooms Taxonomy PowerPoint </a:t>
            </a:r>
            <a:r>
              <a:rPr lang="en-US" dirty="0"/>
              <a:t>presentation while recording my </a:t>
            </a:r>
            <a:r>
              <a:rPr lang="en-US" dirty="0" smtClean="0"/>
              <a:t>voice, picture, and slides at the same time.  I could see myself using this program with my Kindergarteners to teach letter sounds and the actions that go along with those sounds. </a:t>
            </a:r>
            <a:endParaRPr lang="en-US" dirty="0"/>
          </a:p>
          <a:p>
            <a:endParaRPr lang="en-US" dirty="0"/>
          </a:p>
        </p:txBody>
      </p:sp>
      <p:sp>
        <p:nvSpPr>
          <p:cNvPr id="4" name="TextBox 3"/>
          <p:cNvSpPr txBox="1"/>
          <p:nvPr/>
        </p:nvSpPr>
        <p:spPr>
          <a:xfrm rot="677312">
            <a:off x="3805609" y="3073621"/>
            <a:ext cx="4191000" cy="369332"/>
          </a:xfrm>
          <a:prstGeom prst="rect">
            <a:avLst/>
          </a:prstGeom>
          <a:noFill/>
          <a:ln w="12700">
            <a:solidFill>
              <a:schemeClr val="accent2">
                <a:lumMod val="60000"/>
                <a:lumOff val="40000"/>
              </a:schemeClr>
            </a:solidFill>
          </a:ln>
        </p:spPr>
        <p:txBody>
          <a:bodyPr wrap="square" rtlCol="0">
            <a:spAutoFit/>
          </a:bodyPr>
          <a:lstStyle/>
          <a:p>
            <a:r>
              <a:rPr lang="en-US" dirty="0" smtClean="0"/>
              <a:t>Insert a screen cast of </a:t>
            </a:r>
            <a:r>
              <a:rPr lang="en-US" dirty="0" err="1" smtClean="0"/>
              <a:t>Knovio</a:t>
            </a:r>
            <a:r>
              <a:rPr lang="en-US" dirty="0" smtClean="0"/>
              <a:t>!</a:t>
            </a:r>
            <a:endParaRPr lang="en-US" dirty="0"/>
          </a:p>
        </p:txBody>
      </p:sp>
      <p:pic>
        <p:nvPicPr>
          <p:cNvPr id="1026" name="Picture 2" descr="C:\Users\bearbait\Desktop\knovi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566721"/>
            <a:ext cx="4038600" cy="2692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6964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1546192"/>
          </a:xfrm>
        </p:spPr>
        <p:txBody>
          <a:bodyPr>
            <a:normAutofit fontScale="55000" lnSpcReduction="20000"/>
          </a:bodyPr>
          <a:lstStyle/>
          <a:p>
            <a:r>
              <a:rPr lang="en-US" dirty="0" smtClean="0"/>
              <a:t>I </a:t>
            </a:r>
            <a:r>
              <a:rPr lang="en-US" dirty="0"/>
              <a:t>uncovered many tools even Kindergarteners could use that promoted </a:t>
            </a:r>
            <a:r>
              <a:rPr lang="en-US" dirty="0" smtClean="0"/>
              <a:t>Blooms </a:t>
            </a:r>
            <a:r>
              <a:rPr lang="en-US" dirty="0"/>
              <a:t>higher level skills like Puppet Pals, Dance Mat Typing, </a:t>
            </a:r>
            <a:r>
              <a:rPr lang="en-US" dirty="0" smtClean="0"/>
              <a:t>Voicethread, Popplet, </a:t>
            </a:r>
            <a:r>
              <a:rPr lang="en-US" dirty="0" err="1"/>
              <a:t>Wordle</a:t>
            </a:r>
            <a:r>
              <a:rPr lang="en-US" dirty="0"/>
              <a:t>, </a:t>
            </a:r>
            <a:r>
              <a:rPr lang="en-US" dirty="0" smtClean="0"/>
              <a:t>Little </a:t>
            </a:r>
            <a:r>
              <a:rPr lang="en-US" dirty="0"/>
              <a:t>Bird Tales, </a:t>
            </a:r>
            <a:r>
              <a:rPr lang="en-US" dirty="0" err="1"/>
              <a:t>Fotobabble</a:t>
            </a:r>
            <a:r>
              <a:rPr lang="en-US" dirty="0"/>
              <a:t>, and Kidblog. </a:t>
            </a:r>
            <a:r>
              <a:rPr lang="en-US" dirty="0" smtClean="0"/>
              <a:t> By </a:t>
            </a:r>
            <a:r>
              <a:rPr lang="en-US" dirty="0"/>
              <a:t>applying Blooms to my </a:t>
            </a:r>
            <a:r>
              <a:rPr lang="en-US" dirty="0" smtClean="0"/>
              <a:t>lessons though these tools </a:t>
            </a:r>
            <a:r>
              <a:rPr lang="en-US" dirty="0"/>
              <a:t>I can create an environment where students deepen their understanding of knowledge along with their understanding of themselves as learners.</a:t>
            </a:r>
          </a:p>
        </p:txBody>
      </p:sp>
      <p:pic>
        <p:nvPicPr>
          <p:cNvPr id="2050" name="Picture 2" descr="C:\Users\bearbait\Desktop\IMG_0969.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727160">
            <a:off x="6505925" y="2434088"/>
            <a:ext cx="2321428" cy="174107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bearbait\Desktop\dance-mat-typing.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711554">
            <a:off x="361437" y="2526007"/>
            <a:ext cx="2779525" cy="1969623"/>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bearbait\Desktop\Blogg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50084">
            <a:off x="6195925" y="4330123"/>
            <a:ext cx="2345023" cy="175876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bearbait\Desktop\little bir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09034" y="2743200"/>
            <a:ext cx="2915652" cy="1632662"/>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bearbait\Desktop\fotobabble-croppe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606571">
            <a:off x="5410200" y="3442018"/>
            <a:ext cx="1877652" cy="108426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bearbait\Desktop\popple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52069" y="4537501"/>
            <a:ext cx="2895223" cy="175611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bearbait\Desktop\Richardson_Voice_Threa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903030">
            <a:off x="697284" y="4264154"/>
            <a:ext cx="2671698" cy="1899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8461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1546192"/>
          </a:xfrm>
        </p:spPr>
        <p:txBody>
          <a:bodyPr>
            <a:normAutofit fontScale="92500" lnSpcReduction="20000"/>
          </a:bodyPr>
          <a:lstStyle/>
          <a:p>
            <a:r>
              <a:rPr lang="en-US" dirty="0" smtClean="0"/>
              <a:t>Here is a sneak peek into my classroom to see how I’ve implemented some of these new tools.  Before school started I sent this </a:t>
            </a:r>
            <a:r>
              <a:rPr lang="en-US" dirty="0" err="1" smtClean="0"/>
              <a:t>fotobabble</a:t>
            </a:r>
            <a:r>
              <a:rPr lang="en-US" dirty="0" smtClean="0"/>
              <a:t> to all my parents.   </a:t>
            </a:r>
            <a:endParaRPr lang="en-US" dirty="0"/>
          </a:p>
        </p:txBody>
      </p:sp>
      <p:sp>
        <p:nvSpPr>
          <p:cNvPr id="4" name="TextBox 3"/>
          <p:cNvSpPr txBox="1"/>
          <p:nvPr/>
        </p:nvSpPr>
        <p:spPr>
          <a:xfrm>
            <a:off x="2743200" y="3886200"/>
            <a:ext cx="4191000" cy="369332"/>
          </a:xfrm>
          <a:prstGeom prst="rect">
            <a:avLst/>
          </a:prstGeom>
          <a:noFill/>
          <a:ln w="12700">
            <a:solidFill>
              <a:schemeClr val="accent2">
                <a:lumMod val="60000"/>
                <a:lumOff val="40000"/>
              </a:schemeClr>
            </a:solidFill>
          </a:ln>
        </p:spPr>
        <p:txBody>
          <a:bodyPr wrap="square" rtlCol="0">
            <a:spAutoFit/>
          </a:bodyPr>
          <a:lstStyle/>
          <a:p>
            <a:r>
              <a:rPr lang="en-US" dirty="0" smtClean="0"/>
              <a:t>Screen-cast-o-</a:t>
            </a:r>
            <a:r>
              <a:rPr lang="en-US" dirty="0" err="1" smtClean="0"/>
              <a:t>matic</a:t>
            </a:r>
            <a:r>
              <a:rPr lang="en-US" dirty="0" smtClean="0"/>
              <a:t> of </a:t>
            </a:r>
            <a:r>
              <a:rPr lang="en-US" dirty="0" err="1" smtClean="0"/>
              <a:t>Fotobable</a:t>
            </a:r>
            <a:endParaRPr lang="en-US" dirty="0"/>
          </a:p>
        </p:txBody>
      </p:sp>
    </p:spTree>
    <p:extLst>
      <p:ext uri="{BB962C8B-B14F-4D97-AF65-F5344CB8AC3E}">
        <p14:creationId xmlns:p14="http://schemas.microsoft.com/office/powerpoint/2010/main" val="23811130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1546192"/>
          </a:xfrm>
        </p:spPr>
        <p:txBody>
          <a:bodyPr/>
          <a:lstStyle/>
          <a:p>
            <a:r>
              <a:rPr lang="en-US" dirty="0" smtClean="0"/>
              <a:t>My students love to use their imagination making up stories on Puppet Pals.</a:t>
            </a:r>
            <a:endParaRPr lang="en-US" dirty="0"/>
          </a:p>
        </p:txBody>
      </p:sp>
      <p:pic>
        <p:nvPicPr>
          <p:cNvPr id="4" name="Picture 2" descr="C:\Users\bearbait\Desktop\IMG_0969.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1905000"/>
            <a:ext cx="4191000" cy="31432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33600" y="5638800"/>
            <a:ext cx="4191000" cy="646331"/>
          </a:xfrm>
          <a:prstGeom prst="rect">
            <a:avLst/>
          </a:prstGeom>
          <a:noFill/>
          <a:ln w="12700">
            <a:solidFill>
              <a:schemeClr val="accent2">
                <a:lumMod val="60000"/>
                <a:lumOff val="40000"/>
              </a:schemeClr>
            </a:solidFill>
          </a:ln>
        </p:spPr>
        <p:txBody>
          <a:bodyPr wrap="square" rtlCol="0">
            <a:spAutoFit/>
          </a:bodyPr>
          <a:lstStyle/>
          <a:p>
            <a:r>
              <a:rPr lang="en-US" dirty="0" smtClean="0"/>
              <a:t>Video of a puppet pals recording by Kellan in my class.</a:t>
            </a:r>
            <a:endParaRPr lang="en-US" dirty="0"/>
          </a:p>
        </p:txBody>
      </p:sp>
    </p:spTree>
    <p:extLst>
      <p:ext uri="{BB962C8B-B14F-4D97-AF65-F5344CB8AC3E}">
        <p14:creationId xmlns:p14="http://schemas.microsoft.com/office/powerpoint/2010/main" val="34623653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1546192"/>
          </a:xfrm>
        </p:spPr>
        <p:txBody>
          <a:bodyPr>
            <a:normAutofit fontScale="77500" lnSpcReduction="20000"/>
          </a:bodyPr>
          <a:lstStyle/>
          <a:p>
            <a:r>
              <a:rPr lang="en-US" dirty="0" smtClean="0"/>
              <a:t>We created a class story on Little Bird Tales of what would happen if you give a Kindergartener an iPad.  This was the first time my kids have ever recorded their voice.  We talked about how to speak loudly and clearly into the microphone.</a:t>
            </a:r>
            <a:endParaRPr lang="en-US" dirty="0"/>
          </a:p>
        </p:txBody>
      </p:sp>
      <p:sp>
        <p:nvSpPr>
          <p:cNvPr id="4" name="TextBox 3"/>
          <p:cNvSpPr txBox="1"/>
          <p:nvPr/>
        </p:nvSpPr>
        <p:spPr>
          <a:xfrm rot="21090778">
            <a:off x="269239" y="5090007"/>
            <a:ext cx="4191000" cy="369332"/>
          </a:xfrm>
          <a:prstGeom prst="rect">
            <a:avLst/>
          </a:prstGeom>
          <a:noFill/>
          <a:ln w="12700">
            <a:solidFill>
              <a:schemeClr val="accent2">
                <a:lumMod val="60000"/>
                <a:lumOff val="40000"/>
              </a:schemeClr>
            </a:solidFill>
          </a:ln>
        </p:spPr>
        <p:txBody>
          <a:bodyPr wrap="square" rtlCol="0">
            <a:spAutoFit/>
          </a:bodyPr>
          <a:lstStyle/>
          <a:p>
            <a:r>
              <a:rPr lang="en-US" dirty="0" smtClean="0"/>
              <a:t>Video of Little Bird tales story</a:t>
            </a:r>
            <a:endParaRPr lang="en-US" dirty="0"/>
          </a:p>
        </p:txBody>
      </p:sp>
      <p:pic>
        <p:nvPicPr>
          <p:cNvPr id="5122" name="Picture 2" descr="C:\Users\bearbait\Pictures\School\Little Bird Tale Photos\Victori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780" y="4386523"/>
            <a:ext cx="3124200" cy="234315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bearbait\Pictures\School\Little Bird Tale Photos\Lil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057399"/>
            <a:ext cx="3464560" cy="259842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bearbait\Pictures\School\2012-2013\iPad Pictures\iPad pictures\IMG_050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58772">
            <a:off x="5701004" y="1877865"/>
            <a:ext cx="3059021" cy="228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113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1546192"/>
          </a:xfrm>
        </p:spPr>
        <p:txBody>
          <a:bodyPr/>
          <a:lstStyle/>
          <a:p>
            <a:r>
              <a:rPr lang="en-US" dirty="0" smtClean="0"/>
              <a:t>After exploring magnets around the room they shared their learnings on Voicethread.  </a:t>
            </a:r>
            <a:endParaRPr lang="en-US" dirty="0"/>
          </a:p>
        </p:txBody>
      </p:sp>
      <p:sp>
        <p:nvSpPr>
          <p:cNvPr id="4" name="TextBox 3"/>
          <p:cNvSpPr txBox="1"/>
          <p:nvPr/>
        </p:nvSpPr>
        <p:spPr>
          <a:xfrm>
            <a:off x="1272540" y="3475089"/>
            <a:ext cx="2667000" cy="646331"/>
          </a:xfrm>
          <a:prstGeom prst="rect">
            <a:avLst/>
          </a:prstGeom>
          <a:noFill/>
          <a:ln w="12700">
            <a:solidFill>
              <a:schemeClr val="accent2">
                <a:lumMod val="60000"/>
                <a:lumOff val="40000"/>
              </a:schemeClr>
            </a:solidFill>
          </a:ln>
        </p:spPr>
        <p:txBody>
          <a:bodyPr wrap="square" rtlCol="0">
            <a:spAutoFit/>
          </a:bodyPr>
          <a:lstStyle/>
          <a:p>
            <a:r>
              <a:rPr lang="en-US" dirty="0" smtClean="0"/>
              <a:t>Screencast of Voicethread here.</a:t>
            </a:r>
            <a:endParaRPr lang="en-US" dirty="0"/>
          </a:p>
        </p:txBody>
      </p:sp>
      <p:pic>
        <p:nvPicPr>
          <p:cNvPr id="5" name="Picture 4" descr="C:\Users\bearbait\Desktop\Richardson_Voice_Threa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603684">
            <a:off x="4234176" y="3189889"/>
            <a:ext cx="3593968" cy="2555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09927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1546192"/>
          </a:xfrm>
        </p:spPr>
        <p:txBody>
          <a:bodyPr>
            <a:normAutofit fontScale="62500" lnSpcReduction="20000"/>
          </a:bodyPr>
          <a:lstStyle/>
          <a:p>
            <a:r>
              <a:rPr lang="en-US" dirty="0" smtClean="0"/>
              <a:t>In this class I also learned about Digital Citizenship and that it’s never to early to start teaching about responsibility on the Internet.  I created this poster with one of my colleagues.  We used Google Docs, Google Chat and Word to communicate and simultaneously created a child friendly poster teaching Digital Citizenship to our Kindergarteners.  </a:t>
            </a:r>
            <a:endParaRPr lang="en-US" dirty="0"/>
          </a:p>
        </p:txBody>
      </p:sp>
      <p:pic>
        <p:nvPicPr>
          <p:cNvPr id="4098" name="Picture 2" descr="C:\Users\bearbait\Desktop\bee-page-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2400" y="2209800"/>
            <a:ext cx="3352800" cy="4338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46604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2971800"/>
          </a:xfrm>
        </p:spPr>
        <p:txBody>
          <a:bodyPr>
            <a:normAutofit fontScale="47500" lnSpcReduction="20000"/>
          </a:bodyPr>
          <a:lstStyle/>
          <a:p>
            <a:r>
              <a:rPr lang="en-US" dirty="0" smtClean="0"/>
              <a:t>This </a:t>
            </a:r>
            <a:r>
              <a:rPr lang="en-US" dirty="0"/>
              <a:t>course has been a real eye opener for </a:t>
            </a:r>
            <a:r>
              <a:rPr lang="en-US" dirty="0" smtClean="0"/>
              <a:t>me.  I came to realize that </a:t>
            </a:r>
            <a:r>
              <a:rPr lang="en-US" dirty="0"/>
              <a:t>technology can enhance any grade level!  I am a Kindergarten teacher and I was a little </a:t>
            </a:r>
            <a:r>
              <a:rPr lang="en-US" dirty="0" smtClean="0"/>
              <a:t>concerned </a:t>
            </a:r>
            <a:r>
              <a:rPr lang="en-US" dirty="0"/>
              <a:t>that I would be learning lots of really neat Web 2.0 tools, but not be able to use them in my classroom.  </a:t>
            </a:r>
            <a:r>
              <a:rPr lang="en-US" dirty="0" smtClean="0"/>
              <a:t>As you can see from my videos I was incorrect, because even the little ones can </a:t>
            </a:r>
            <a:r>
              <a:rPr lang="en-US" dirty="0"/>
              <a:t>create podcasts, blogs, wikis and contribute to publishing videos. </a:t>
            </a:r>
            <a:r>
              <a:rPr lang="en-US" dirty="0" smtClean="0"/>
              <a:t> I </a:t>
            </a:r>
            <a:r>
              <a:rPr lang="en-US" dirty="0"/>
              <a:t>watched a video of a Kindergartener telling why </a:t>
            </a:r>
            <a:r>
              <a:rPr lang="en-US" dirty="0" smtClean="0"/>
              <a:t>he enjoyed blogging.</a:t>
            </a:r>
            <a:r>
              <a:rPr lang="en-US" dirty="0"/>
              <a:t>  It inspired me to think, yeah, why not!  </a:t>
            </a:r>
            <a:r>
              <a:rPr lang="en-US" dirty="0" smtClean="0"/>
              <a:t>This </a:t>
            </a:r>
            <a:r>
              <a:rPr lang="en-US" dirty="0"/>
              <a:t>research has impacted my teaching by giving me tons of great ideas of how I can blog in my own classroom. </a:t>
            </a:r>
            <a:r>
              <a:rPr lang="en-US" dirty="0" smtClean="0"/>
              <a:t> One of my goals this year is to become blogging buddies with Mrs</a:t>
            </a:r>
            <a:r>
              <a:rPr lang="en-US" dirty="0"/>
              <a:t>. Moran’s Kindergarten class, another teacher I met through my Regis classes. </a:t>
            </a:r>
            <a:endParaRPr lang="en-US" dirty="0" smtClean="0"/>
          </a:p>
          <a:p>
            <a:endParaRPr lang="en-US" dirty="0"/>
          </a:p>
          <a:p>
            <a:r>
              <a:rPr lang="en-US" dirty="0" smtClean="0"/>
              <a:t>********************Get pic of Kinder class!!!!!*********************</a:t>
            </a:r>
            <a:endParaRPr lang="en-US" dirty="0"/>
          </a:p>
        </p:txBody>
      </p:sp>
      <p:pic>
        <p:nvPicPr>
          <p:cNvPr id="6146" name="Picture 2" descr="C:\Users\bearbait\Desktop\Kidblog-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4800" y="3962400"/>
            <a:ext cx="4305300" cy="22875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24000" y="4644513"/>
            <a:ext cx="1905000" cy="923330"/>
          </a:xfrm>
          <a:prstGeom prst="rect">
            <a:avLst/>
          </a:prstGeom>
          <a:noFill/>
          <a:ln w="12700">
            <a:solidFill>
              <a:schemeClr val="accent2">
                <a:lumMod val="60000"/>
                <a:lumOff val="40000"/>
              </a:schemeClr>
            </a:solidFill>
          </a:ln>
        </p:spPr>
        <p:txBody>
          <a:bodyPr wrap="square" rtlCol="0">
            <a:spAutoFit/>
          </a:bodyPr>
          <a:lstStyle/>
          <a:p>
            <a:pPr algn="ctr"/>
            <a:r>
              <a:rPr lang="en-US" dirty="0" smtClean="0"/>
              <a:t>Screencast of  my Kidblog page</a:t>
            </a:r>
            <a:endParaRPr lang="en-US" dirty="0"/>
          </a:p>
        </p:txBody>
      </p:sp>
    </p:spTree>
    <p:extLst>
      <p:ext uri="{BB962C8B-B14F-4D97-AF65-F5344CB8AC3E}">
        <p14:creationId xmlns:p14="http://schemas.microsoft.com/office/powerpoint/2010/main" val="11997858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a:xfrm rot="7934334">
            <a:off x="5605349" y="2516729"/>
            <a:ext cx="1590904" cy="7781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209800" y="3838393"/>
            <a:ext cx="4191000" cy="923330"/>
          </a:xfrm>
          <a:prstGeom prst="rect">
            <a:avLst/>
          </a:prstGeom>
          <a:noFill/>
          <a:ln w="12700">
            <a:solidFill>
              <a:schemeClr val="accent2">
                <a:lumMod val="60000"/>
                <a:lumOff val="40000"/>
              </a:schemeClr>
            </a:solidFill>
          </a:ln>
        </p:spPr>
        <p:txBody>
          <a:bodyPr wrap="square" rtlCol="0">
            <a:spAutoFit/>
          </a:bodyPr>
          <a:lstStyle/>
          <a:p>
            <a:r>
              <a:rPr lang="en-US" dirty="0" smtClean="0"/>
              <a:t>I will video Erik holding up a sign (EDTC 602 Instructional Design) saying the above message.  </a:t>
            </a:r>
            <a:endParaRPr lang="en-US" dirty="0"/>
          </a:p>
        </p:txBody>
      </p:sp>
      <p:pic>
        <p:nvPicPr>
          <p:cNvPr id="1026" name="Picture 2" descr="C:\Users\bearbait\AppData\Local\Microsoft\Windows\Temporary Internet Files\Content.IE5\BL3YTAO4\MC900439774[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74780" y="2577919"/>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570" y="5697996"/>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bearbait\AppData\Local\Microsoft\Windows\Temporary Internet Files\Content.IE5\BL3YTAO4\MC900439774[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2728" y="2362200"/>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13" y="6291943"/>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2804" y="3778580"/>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18670" y="6291944"/>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2804" y="5051603"/>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5869" y="5725887"/>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50003" y="4367857"/>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542" y="4968022"/>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569" y="4347323"/>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369" y="3644719"/>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2"/>
          <p:cNvSpPr txBox="1">
            <a:spLocks/>
          </p:cNvSpPr>
          <p:nvPr/>
        </p:nvSpPr>
        <p:spPr>
          <a:xfrm>
            <a:off x="393969" y="304800"/>
            <a:ext cx="8229600" cy="1546192"/>
          </a:xfrm>
          <a:prstGeom prst="rect">
            <a:avLst/>
          </a:prstGeom>
        </p:spPr>
        <p:txBody>
          <a:bodyPr vert="horz" anchor="t">
            <a:normAutofit fontScale="92500"/>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r>
              <a:rPr lang="en-US" dirty="0" smtClean="0"/>
              <a:t>My next class is EDTC 602 Instructional Design.  You may be wondering why my husband is skiing backwards.  Here’s why!</a:t>
            </a:r>
            <a:endParaRPr lang="en-US" dirty="0"/>
          </a:p>
        </p:txBody>
      </p:sp>
    </p:spTree>
    <p:extLst>
      <p:ext uri="{BB962C8B-B14F-4D97-AF65-F5344CB8AC3E}">
        <p14:creationId xmlns:p14="http://schemas.microsoft.com/office/powerpoint/2010/main" val="10429203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2971800"/>
          </a:xfrm>
        </p:spPr>
        <p:txBody>
          <a:bodyPr>
            <a:normAutofit fontScale="70000" lnSpcReduction="20000"/>
          </a:bodyPr>
          <a:lstStyle/>
          <a:p>
            <a:r>
              <a:rPr lang="en-US" dirty="0"/>
              <a:t>This was one of my favorite </a:t>
            </a:r>
            <a:r>
              <a:rPr lang="en-US" dirty="0" smtClean="0"/>
              <a:t>classes</a:t>
            </a:r>
            <a:r>
              <a:rPr lang="en-US" dirty="0"/>
              <a:t> </a:t>
            </a:r>
            <a:r>
              <a:rPr lang="en-US" dirty="0" smtClean="0"/>
              <a:t>because I created a </a:t>
            </a:r>
            <a:r>
              <a:rPr lang="en-US" b="1" dirty="0" smtClean="0"/>
              <a:t>backwards</a:t>
            </a:r>
            <a:r>
              <a:rPr lang="en-US" dirty="0" smtClean="0"/>
              <a:t> design unit about animals and their needs. </a:t>
            </a:r>
            <a:r>
              <a:rPr lang="en-US" dirty="0"/>
              <a:t>By teaching with my end learning goal in mind, I was able to make sure all </a:t>
            </a:r>
            <a:r>
              <a:rPr lang="en-US" dirty="0" smtClean="0"/>
              <a:t>of my </a:t>
            </a:r>
            <a:r>
              <a:rPr lang="en-US" dirty="0"/>
              <a:t>learning activities led to the overall goal</a:t>
            </a:r>
            <a:r>
              <a:rPr lang="en-US" dirty="0" smtClean="0"/>
              <a:t>.  It was also fantastic developing lessons that I could  teach to my students. </a:t>
            </a:r>
            <a:r>
              <a:rPr lang="en-US" sz="3200" dirty="0">
                <a:ea typeface="Questrial"/>
                <a:cs typeface="Questrial"/>
                <a:sym typeface="Questrial"/>
              </a:rPr>
              <a:t>I learned how to develop a context map and a theory of action.  I learned how to analyze content standards, 21</a:t>
            </a:r>
            <a:r>
              <a:rPr lang="en-US" sz="3200" baseline="30000" dirty="0">
                <a:ea typeface="Questrial"/>
                <a:cs typeface="Questrial"/>
                <a:sym typeface="Questrial"/>
              </a:rPr>
              <a:t>st</a:t>
            </a:r>
            <a:r>
              <a:rPr lang="en-US" sz="3200" dirty="0">
                <a:ea typeface="Questrial"/>
                <a:cs typeface="Questrial"/>
                <a:sym typeface="Questrial"/>
              </a:rPr>
              <a:t> century skills and </a:t>
            </a:r>
            <a:r>
              <a:rPr lang="en-US" sz="3200" dirty="0" smtClean="0">
                <a:ea typeface="Questrial"/>
                <a:cs typeface="Questrial"/>
                <a:sym typeface="Questrial"/>
              </a:rPr>
              <a:t>NETS, which allowed </a:t>
            </a:r>
            <a:r>
              <a:rPr lang="en-US" sz="3200" dirty="0">
                <a:ea typeface="Questrial"/>
                <a:cs typeface="Questrial"/>
                <a:sym typeface="Questrial"/>
              </a:rPr>
              <a:t>my students to dig deeper into their own thinking. </a:t>
            </a:r>
            <a:endParaRPr lang="en-US" dirty="0"/>
          </a:p>
        </p:txBody>
      </p:sp>
      <p:sp>
        <p:nvSpPr>
          <p:cNvPr id="4" name="TextBox 3"/>
          <p:cNvSpPr txBox="1"/>
          <p:nvPr/>
        </p:nvSpPr>
        <p:spPr>
          <a:xfrm>
            <a:off x="3505200" y="4572000"/>
            <a:ext cx="2362200" cy="923330"/>
          </a:xfrm>
          <a:prstGeom prst="rect">
            <a:avLst/>
          </a:prstGeom>
          <a:noFill/>
          <a:ln w="12700">
            <a:solidFill>
              <a:schemeClr val="accent2">
                <a:lumMod val="60000"/>
                <a:lumOff val="40000"/>
              </a:schemeClr>
            </a:solidFill>
          </a:ln>
        </p:spPr>
        <p:txBody>
          <a:bodyPr wrap="square" rtlCol="0">
            <a:spAutoFit/>
          </a:bodyPr>
          <a:lstStyle/>
          <a:p>
            <a:pPr algn="ctr"/>
            <a:r>
              <a:rPr lang="en-US" dirty="0" smtClean="0"/>
              <a:t>Screencast of backwards design unit</a:t>
            </a:r>
            <a:endParaRPr lang="en-US" dirty="0"/>
          </a:p>
        </p:txBody>
      </p:sp>
    </p:spTree>
    <p:extLst>
      <p:ext uri="{BB962C8B-B14F-4D97-AF65-F5344CB8AC3E}">
        <p14:creationId xmlns:p14="http://schemas.microsoft.com/office/powerpoint/2010/main" val="20738948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895600"/>
            <a:ext cx="8839200" cy="685800"/>
          </a:xfrm>
        </p:spPr>
        <p:txBody>
          <a:bodyPr>
            <a:normAutofit/>
          </a:bodyPr>
          <a:lstStyle/>
          <a:p>
            <a:pPr marL="64008" indent="0">
              <a:buNone/>
            </a:pPr>
            <a:r>
              <a:rPr lang="en-US" sz="1800" dirty="0" smtClean="0"/>
              <a:t>“Oh!  Wait, silly me.  I haven’t told you about myself yet.  First up– About me!”</a:t>
            </a:r>
            <a:endParaRPr lang="en-US" sz="1800" dirty="0"/>
          </a:p>
        </p:txBody>
      </p:sp>
      <p:sp>
        <p:nvSpPr>
          <p:cNvPr id="5" name="Right Arrow 4"/>
          <p:cNvSpPr/>
          <p:nvPr/>
        </p:nvSpPr>
        <p:spPr>
          <a:xfrm rot="12981491">
            <a:off x="5790801" y="1595410"/>
            <a:ext cx="1590904" cy="7781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66700" y="304800"/>
            <a:ext cx="6591300" cy="923330"/>
          </a:xfrm>
          <a:prstGeom prst="rect">
            <a:avLst/>
          </a:prstGeom>
          <a:noFill/>
          <a:ln w="12700">
            <a:solidFill>
              <a:schemeClr val="accent2">
                <a:lumMod val="60000"/>
                <a:lumOff val="40000"/>
              </a:schemeClr>
            </a:solidFill>
          </a:ln>
        </p:spPr>
        <p:txBody>
          <a:bodyPr wrap="square" rtlCol="0">
            <a:spAutoFit/>
          </a:bodyPr>
          <a:lstStyle/>
          <a:p>
            <a:r>
              <a:rPr lang="en-US" dirty="0" smtClean="0"/>
              <a:t>I will ski down a little and then start to hold up a sign that says EDTC 600 and then stop and say what is written below.  Then hold up a sign that says (About Me).</a:t>
            </a:r>
            <a:endParaRPr lang="en-US" dirty="0"/>
          </a:p>
        </p:txBody>
      </p:sp>
      <p:pic>
        <p:nvPicPr>
          <p:cNvPr id="14" name="Picture 2" descr="C:\Users\bearbait\AppData\Local\Microsoft\Windows\Temporary Internet Files\Content.IE5\BL3YTAO4\MC900439774[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150060"/>
            <a:ext cx="1423960" cy="14239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bearbait\AppData\Local\Microsoft\Windows\Temporary Internet Files\Content.IE5\BL3YTAO4\MC900439774[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3779181"/>
            <a:ext cx="1423960" cy="14239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47741" y="1717874"/>
            <a:ext cx="711980" cy="7119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669" y="5534706"/>
            <a:ext cx="711980" cy="7119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8649" y="5178716"/>
            <a:ext cx="711980" cy="71198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bearbait\AppData\Local\Microsoft\Windows\Temporary Internet Files\Content.IE5\BL3YTAO4\MC900439774[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6675" y="6334002"/>
            <a:ext cx="355990" cy="355990"/>
          </a:xfrm>
          <a:prstGeom prst="rect">
            <a:avLst/>
          </a:prstGeom>
          <a:noFill/>
          <a:extLst>
            <a:ext uri="{909E8E84-426E-40DD-AFC4-6F175D3DCCD1}">
              <a14:hiddenFill xmlns:a14="http://schemas.microsoft.com/office/drawing/2010/main">
                <a:solidFill>
                  <a:srgbClr val="FFFFFF"/>
                </a:solidFill>
              </a14:hiddenFill>
            </a:ext>
          </a:extLst>
        </p:spPr>
      </p:pic>
      <p:pic>
        <p:nvPicPr>
          <p:cNvPr id="7169" name="Picture 1" descr="C:\Users\bearbait\Pictures\skiing 2010-2011\P130107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09690">
            <a:off x="6039434" y="3908520"/>
            <a:ext cx="1941930" cy="2589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40760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1546192"/>
          </a:xfrm>
        </p:spPr>
        <p:txBody>
          <a:bodyPr/>
          <a:lstStyle/>
          <a:p>
            <a:r>
              <a:rPr lang="en-US" dirty="0"/>
              <a:t>And boy what a terrific impact it had. The animal research project at the end was a </a:t>
            </a:r>
            <a:r>
              <a:rPr lang="en-US" dirty="0" smtClean="0"/>
              <a:t>HUGE </a:t>
            </a:r>
            <a:r>
              <a:rPr lang="en-US" dirty="0"/>
              <a:t>success.  </a:t>
            </a:r>
          </a:p>
          <a:p>
            <a:endParaRPr lang="en-US" dirty="0"/>
          </a:p>
        </p:txBody>
      </p:sp>
      <p:pic>
        <p:nvPicPr>
          <p:cNvPr id="4" name="Picture 3" descr="C:\Users\bearbait\Desktop\650766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1" y="4648200"/>
            <a:ext cx="2653630" cy="1993822"/>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C:\Users\bearbait\Desktop\P519159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0" y="2133600"/>
            <a:ext cx="3175135" cy="2381242"/>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bearbait\Desktop\P519159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600" y="4356126"/>
            <a:ext cx="3048000" cy="2285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0854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1546192"/>
          </a:xfrm>
        </p:spPr>
        <p:txBody>
          <a:bodyPr>
            <a:normAutofit fontScale="77500" lnSpcReduction="20000"/>
          </a:bodyPr>
          <a:lstStyle/>
          <a:p>
            <a:r>
              <a:rPr lang="en-US" dirty="0"/>
              <a:t>It was a tall order, but my Kindergarteners rose to the task.  They researched an animal of their choice and created a flip book and Popplet </a:t>
            </a:r>
            <a:r>
              <a:rPr lang="en-US" dirty="0" smtClean="0"/>
              <a:t>so they could teach each other about </a:t>
            </a:r>
            <a:r>
              <a:rPr lang="en-US" dirty="0"/>
              <a:t>their animal. </a:t>
            </a:r>
          </a:p>
          <a:p>
            <a:endParaRPr lang="en-US" dirty="0"/>
          </a:p>
        </p:txBody>
      </p:sp>
      <p:pic>
        <p:nvPicPr>
          <p:cNvPr id="9218" name="Picture 2" descr="C:\Users\bearbait\Desktop\1182871_ori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4999" y="4495800"/>
            <a:ext cx="3031839" cy="227659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bearbait\Desktop\2360753_or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35562">
            <a:off x="426215" y="2983893"/>
            <a:ext cx="4435526" cy="3330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6758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1546192"/>
          </a:xfrm>
        </p:spPr>
        <p:txBody>
          <a:bodyPr>
            <a:normAutofit fontScale="77500" lnSpcReduction="20000"/>
          </a:bodyPr>
          <a:lstStyle/>
          <a:p>
            <a:r>
              <a:rPr lang="en-US" dirty="0" smtClean="0"/>
              <a:t>As a class we created a Rubric so my students knew my expectations on how they would be graded.  It’s also a great way to provide feedback- one of Marzano's Nine instructional strategies!</a:t>
            </a:r>
            <a:endParaRPr lang="en-US" dirty="0"/>
          </a:p>
        </p:txBody>
      </p:sp>
      <p:pic>
        <p:nvPicPr>
          <p:cNvPr id="2" name="Picture 2" descr="C:\Users\bearbait\Desktop\Animal Report Book Rubric-page-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2133600"/>
            <a:ext cx="5638800" cy="4357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73114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3657600"/>
          </a:xfrm>
        </p:spPr>
        <p:txBody>
          <a:bodyPr>
            <a:normAutofit/>
          </a:bodyPr>
          <a:lstStyle/>
          <a:p>
            <a:r>
              <a:rPr lang="en-US" dirty="0"/>
              <a:t>I </a:t>
            </a:r>
            <a:r>
              <a:rPr lang="en-US" dirty="0" smtClean="0"/>
              <a:t>also created  a website for </a:t>
            </a:r>
            <a:r>
              <a:rPr lang="en-US" dirty="0"/>
              <a:t>our animal research project culminating activity.  </a:t>
            </a:r>
            <a:r>
              <a:rPr lang="en-US" dirty="0" smtClean="0"/>
              <a:t>I explained the project using this Voki.  </a:t>
            </a:r>
            <a:endParaRPr lang="en-US" dirty="0"/>
          </a:p>
        </p:txBody>
      </p:sp>
      <p:sp>
        <p:nvSpPr>
          <p:cNvPr id="4" name="TextBox 3"/>
          <p:cNvSpPr txBox="1"/>
          <p:nvPr/>
        </p:nvSpPr>
        <p:spPr>
          <a:xfrm>
            <a:off x="2514600" y="5181600"/>
            <a:ext cx="4191000" cy="369332"/>
          </a:xfrm>
          <a:prstGeom prst="rect">
            <a:avLst/>
          </a:prstGeom>
          <a:noFill/>
          <a:ln w="12700">
            <a:solidFill>
              <a:schemeClr val="accent2">
                <a:lumMod val="60000"/>
                <a:lumOff val="40000"/>
              </a:schemeClr>
            </a:solidFill>
          </a:ln>
        </p:spPr>
        <p:txBody>
          <a:bodyPr wrap="square" rtlCol="0">
            <a:spAutoFit/>
          </a:bodyPr>
          <a:lstStyle/>
          <a:p>
            <a:r>
              <a:rPr lang="en-US" dirty="0" smtClean="0"/>
              <a:t>Screencast:  Voki description</a:t>
            </a:r>
            <a:endParaRPr lang="en-US" dirty="0"/>
          </a:p>
        </p:txBody>
      </p:sp>
      <p:pic>
        <p:nvPicPr>
          <p:cNvPr id="8194" name="Picture 2" descr="C:\Users\bearbait\Desktop\Animal Websi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209800"/>
            <a:ext cx="6215062" cy="2649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6616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3505200"/>
          </a:xfrm>
        </p:spPr>
        <p:txBody>
          <a:bodyPr>
            <a:normAutofit fontScale="92500" lnSpcReduction="20000"/>
          </a:bodyPr>
          <a:lstStyle/>
          <a:p>
            <a:r>
              <a:rPr lang="en-US" dirty="0" smtClean="0"/>
              <a:t>The </a:t>
            </a:r>
            <a:r>
              <a:rPr lang="en-US" dirty="0"/>
              <a:t>website has a research page </a:t>
            </a:r>
            <a:r>
              <a:rPr lang="en-US" dirty="0" smtClean="0"/>
              <a:t>with links that the </a:t>
            </a:r>
            <a:r>
              <a:rPr lang="en-US" dirty="0"/>
              <a:t>children can use to access kid friendly information about their animal.  It also has pictures of </a:t>
            </a:r>
            <a:r>
              <a:rPr lang="en-US" dirty="0" smtClean="0"/>
              <a:t>my student’s homemade Popplets.  </a:t>
            </a:r>
            <a:r>
              <a:rPr lang="en-US" dirty="0"/>
              <a:t>I always strive to create fun cross curricular experiences that will motivate, challenge and excite my students to do their </a:t>
            </a:r>
            <a:r>
              <a:rPr lang="en-US" dirty="0" smtClean="0"/>
              <a:t>best.  </a:t>
            </a:r>
            <a:r>
              <a:rPr lang="en-US" dirty="0"/>
              <a:t>This lesson did just that!  </a:t>
            </a:r>
          </a:p>
        </p:txBody>
      </p:sp>
      <p:sp>
        <p:nvSpPr>
          <p:cNvPr id="4" name="TextBox 3"/>
          <p:cNvSpPr txBox="1"/>
          <p:nvPr/>
        </p:nvSpPr>
        <p:spPr>
          <a:xfrm>
            <a:off x="1981200" y="4419600"/>
            <a:ext cx="4191000" cy="369332"/>
          </a:xfrm>
          <a:prstGeom prst="rect">
            <a:avLst/>
          </a:prstGeom>
          <a:noFill/>
          <a:ln w="12700">
            <a:solidFill>
              <a:schemeClr val="accent2">
                <a:lumMod val="60000"/>
                <a:lumOff val="40000"/>
              </a:schemeClr>
            </a:solidFill>
          </a:ln>
        </p:spPr>
        <p:txBody>
          <a:bodyPr wrap="square" rtlCol="0">
            <a:spAutoFit/>
          </a:bodyPr>
          <a:lstStyle/>
          <a:p>
            <a:r>
              <a:rPr lang="en-US" dirty="0" smtClean="0"/>
              <a:t>Screencast of Animal Website</a:t>
            </a:r>
            <a:endParaRPr lang="en-US" dirty="0"/>
          </a:p>
        </p:txBody>
      </p:sp>
    </p:spTree>
    <p:extLst>
      <p:ext uri="{BB962C8B-B14F-4D97-AF65-F5344CB8AC3E}">
        <p14:creationId xmlns:p14="http://schemas.microsoft.com/office/powerpoint/2010/main" val="29826057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1546192"/>
          </a:xfrm>
        </p:spPr>
        <p:txBody>
          <a:bodyPr>
            <a:normAutofit fontScale="70000" lnSpcReduction="20000"/>
          </a:bodyPr>
          <a:lstStyle/>
          <a:p>
            <a:r>
              <a:rPr lang="en-US" dirty="0"/>
              <a:t>Using technology helped my students discover facts about animals on their own, rather than me reading a book and them being passive listeners.  They went home and showed their parents and even grandparents in different </a:t>
            </a:r>
            <a:r>
              <a:rPr lang="en-US" dirty="0" smtClean="0"/>
              <a:t>states </a:t>
            </a:r>
            <a:r>
              <a:rPr lang="en-US" dirty="0"/>
              <a:t>their Popplet creations. </a:t>
            </a:r>
          </a:p>
          <a:p>
            <a:endParaRPr lang="en-US" dirty="0"/>
          </a:p>
        </p:txBody>
      </p:sp>
      <p:sp>
        <p:nvSpPr>
          <p:cNvPr id="4" name="TextBox 3"/>
          <p:cNvSpPr txBox="1"/>
          <p:nvPr/>
        </p:nvSpPr>
        <p:spPr>
          <a:xfrm>
            <a:off x="4953000" y="5334000"/>
            <a:ext cx="2362200" cy="923330"/>
          </a:xfrm>
          <a:prstGeom prst="rect">
            <a:avLst/>
          </a:prstGeom>
          <a:noFill/>
          <a:ln w="12700">
            <a:solidFill>
              <a:schemeClr val="accent2">
                <a:lumMod val="60000"/>
                <a:lumOff val="40000"/>
              </a:schemeClr>
            </a:solidFill>
          </a:ln>
        </p:spPr>
        <p:txBody>
          <a:bodyPr wrap="square" rtlCol="0">
            <a:spAutoFit/>
          </a:bodyPr>
          <a:lstStyle/>
          <a:p>
            <a:pPr algn="ctr"/>
            <a:r>
              <a:rPr lang="en-US" dirty="0" smtClean="0"/>
              <a:t>Video of Dane sharing his report and Popplet</a:t>
            </a:r>
            <a:endParaRPr lang="en-US" dirty="0"/>
          </a:p>
        </p:txBody>
      </p:sp>
      <p:pic>
        <p:nvPicPr>
          <p:cNvPr id="5" name="Picture 6" descr="C:\Users\bearbait\Desktop\71233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075673">
            <a:off x="914400" y="2289894"/>
            <a:ext cx="3124200" cy="23367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bearbait\Desktop\7303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290001"/>
            <a:ext cx="3123915" cy="2336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7939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a:xfrm rot="7934334">
            <a:off x="5605349" y="2516729"/>
            <a:ext cx="1590904" cy="7781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209800" y="3838393"/>
            <a:ext cx="4191000" cy="1477328"/>
          </a:xfrm>
          <a:prstGeom prst="rect">
            <a:avLst/>
          </a:prstGeom>
          <a:noFill/>
          <a:ln w="12700">
            <a:solidFill>
              <a:schemeClr val="accent2">
                <a:lumMod val="60000"/>
                <a:lumOff val="40000"/>
              </a:schemeClr>
            </a:solidFill>
          </a:ln>
        </p:spPr>
        <p:txBody>
          <a:bodyPr wrap="square" rtlCol="0">
            <a:spAutoFit/>
          </a:bodyPr>
          <a:lstStyle/>
          <a:p>
            <a:r>
              <a:rPr lang="en-US" dirty="0" smtClean="0"/>
              <a:t>I will have the sign buried in snow with white web covering it and uncover it (EDTC 603 Web Development) saying the above message.</a:t>
            </a:r>
            <a:endParaRPr lang="en-US" dirty="0"/>
          </a:p>
        </p:txBody>
      </p:sp>
      <p:pic>
        <p:nvPicPr>
          <p:cNvPr id="1026" name="Picture 2" descr="C:\Users\bearbait\AppData\Local\Microsoft\Windows\Temporary Internet Files\Content.IE5\BL3YTAO4\MC900439774[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74780" y="2577919"/>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570" y="5697996"/>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bearbait\AppData\Local\Microsoft\Windows\Temporary Internet Files\Content.IE5\BL3YTAO4\MC900439774[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2728" y="2362200"/>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13" y="6291943"/>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2804" y="3778580"/>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18670" y="6291944"/>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2804" y="5051603"/>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5869" y="5725887"/>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50003" y="4367857"/>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542" y="4968022"/>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569" y="4347323"/>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369" y="3644719"/>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2"/>
          <p:cNvSpPr txBox="1">
            <a:spLocks/>
          </p:cNvSpPr>
          <p:nvPr/>
        </p:nvSpPr>
        <p:spPr>
          <a:xfrm>
            <a:off x="393969" y="304800"/>
            <a:ext cx="8229600" cy="1546192"/>
          </a:xfrm>
          <a:prstGeom prst="rect">
            <a:avLst/>
          </a:prstGeom>
        </p:spPr>
        <p:txBody>
          <a:bodyPr vert="horz" anchor="t">
            <a:normAutofit fontScale="85000" lnSpcReduction="10000"/>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r>
              <a:rPr lang="en-US" dirty="0" smtClean="0"/>
              <a:t>What do we have here!  Oh my next class. Let’s uncover this.  What is this a Web!  That’s ironic, this is my EDTC 603 Web Development class reflection after all!! </a:t>
            </a:r>
            <a:r>
              <a:rPr lang="en-US" dirty="0" err="1" smtClean="0"/>
              <a:t>Ummmm</a:t>
            </a:r>
            <a:r>
              <a:rPr lang="en-US" dirty="0" smtClean="0"/>
              <a:t>????</a:t>
            </a:r>
            <a:endParaRPr lang="en-US" dirty="0"/>
          </a:p>
        </p:txBody>
      </p:sp>
    </p:spTree>
    <p:extLst>
      <p:ext uri="{BB962C8B-B14F-4D97-AF65-F5344CB8AC3E}">
        <p14:creationId xmlns:p14="http://schemas.microsoft.com/office/powerpoint/2010/main" val="3377120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2209800"/>
          </a:xfrm>
        </p:spPr>
        <p:txBody>
          <a:bodyPr>
            <a:normAutofit/>
          </a:bodyPr>
          <a:lstStyle/>
          <a:p>
            <a:r>
              <a:rPr lang="en-US" dirty="0" smtClean="0"/>
              <a:t>I was excited to take this class because I wanted to learn more about what I can do to make the classroom website I had even better. </a:t>
            </a:r>
            <a:endParaRPr lang="en-US" dirty="0"/>
          </a:p>
        </p:txBody>
      </p:sp>
      <p:pic>
        <p:nvPicPr>
          <p:cNvPr id="1028" name="Picture 4" descr="C:\Users\bearbait\Desktop\Last Year Class websi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849880"/>
            <a:ext cx="6636366"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7722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1546192"/>
          </a:xfrm>
        </p:spPr>
        <p:txBody>
          <a:bodyPr>
            <a:normAutofit fontScale="92500"/>
          </a:bodyPr>
          <a:lstStyle/>
          <a:p>
            <a:r>
              <a:rPr lang="en-US" dirty="0"/>
              <a:t>Through exploring source code, HTML, and widgets I was better able to understand the elements that go into a website.</a:t>
            </a:r>
          </a:p>
        </p:txBody>
      </p:sp>
      <p:pic>
        <p:nvPicPr>
          <p:cNvPr id="4" name="Picture 3" descr="C:\Users\bearbait\Desktop\Source Cod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514600"/>
            <a:ext cx="7463632"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6829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1546192"/>
          </a:xfrm>
        </p:spPr>
        <p:txBody>
          <a:bodyPr>
            <a:normAutofit fontScale="77500" lnSpcReduction="20000"/>
          </a:bodyPr>
          <a:lstStyle/>
          <a:p>
            <a:r>
              <a:rPr lang="en-US" dirty="0"/>
              <a:t>I even wrote my own source code to create a page.  It was a struggle in itself, but after watching many tutorials I was able to make it happen.  I </a:t>
            </a:r>
            <a:r>
              <a:rPr lang="en-US" dirty="0" smtClean="0"/>
              <a:t>am now able to </a:t>
            </a:r>
            <a:r>
              <a:rPr lang="en-US" dirty="0"/>
              <a:t>manipulate the size and color </a:t>
            </a:r>
            <a:r>
              <a:rPr lang="en-US" dirty="0" smtClean="0"/>
              <a:t>in a website. </a:t>
            </a:r>
            <a:endParaRPr lang="en-US" dirty="0"/>
          </a:p>
          <a:p>
            <a:endParaRPr lang="en-US" dirty="0"/>
          </a:p>
        </p:txBody>
      </p:sp>
      <p:pic>
        <p:nvPicPr>
          <p:cNvPr id="4" name="Picture 2" descr="C:\Users\bearbait\Desktop\Fill Your Bucket HTML cod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 y="3048000"/>
            <a:ext cx="8025219"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3854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7269494" cy="1219200"/>
          </a:xfrm>
        </p:spPr>
        <p:txBody>
          <a:bodyPr>
            <a:normAutofit fontScale="92500" lnSpcReduction="20000"/>
          </a:bodyPr>
          <a:lstStyle/>
          <a:p>
            <a:r>
              <a:rPr lang="en-US" dirty="0" smtClean="0"/>
              <a:t>I teach Kindergarten at Bethke Elementary School in Poudre School District.  </a:t>
            </a:r>
            <a:endParaRPr lang="en-US" dirty="0"/>
          </a:p>
        </p:txBody>
      </p:sp>
      <p:pic>
        <p:nvPicPr>
          <p:cNvPr id="2050" name="Picture 2" descr="C:\Users\bearbait\Pictures\School\2012-2013\iPad Pictures\P410455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2514600"/>
            <a:ext cx="6355094"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88161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4648200"/>
          </a:xfrm>
        </p:spPr>
        <p:txBody>
          <a:bodyPr>
            <a:normAutofit fontScale="62500" lnSpcReduction="20000"/>
          </a:bodyPr>
          <a:lstStyle/>
          <a:p>
            <a:r>
              <a:rPr lang="en-US" dirty="0" smtClean="0"/>
              <a:t>I created the classroom website I am now currently using with my class.  I designed it with all the elements I learned such as the f-stop design, knowing your audience, utilizing syntax and typography.  I used Weebly as my host. </a:t>
            </a:r>
            <a:r>
              <a:rPr lang="en-US" dirty="0"/>
              <a:t>I learned how valuable websites can be for teachers. </a:t>
            </a:r>
            <a:r>
              <a:rPr lang="en-US" dirty="0" smtClean="0"/>
              <a:t> On </a:t>
            </a:r>
            <a:r>
              <a:rPr lang="en-US" dirty="0"/>
              <a:t>my website parents can assess bi-weekly newsletters, volunteer schedules, pictures, videos of children learning and educational websites. </a:t>
            </a:r>
            <a:r>
              <a:rPr lang="en-US" dirty="0" smtClean="0"/>
              <a:t> My </a:t>
            </a:r>
            <a:r>
              <a:rPr lang="en-US" dirty="0"/>
              <a:t>students use my website every day in our daily centers to access a link to an online reading program called Raz-kids.  What I find valuable is that they then go home and know exactly how to access it from home too!</a:t>
            </a:r>
            <a:endParaRPr lang="en-US" dirty="0" smtClean="0"/>
          </a:p>
          <a:p>
            <a:endParaRPr lang="en-US" dirty="0"/>
          </a:p>
          <a:p>
            <a:endParaRPr lang="en-US" dirty="0" smtClean="0"/>
          </a:p>
          <a:p>
            <a:endParaRPr lang="en-US" dirty="0"/>
          </a:p>
          <a:p>
            <a:endParaRPr lang="en-US" dirty="0" smtClean="0"/>
          </a:p>
          <a:p>
            <a:r>
              <a:rPr lang="en-US" dirty="0" smtClean="0"/>
              <a:t>The </a:t>
            </a:r>
            <a:r>
              <a:rPr lang="en-US" dirty="0"/>
              <a:t>children have a student blog section where they are creating a Voki about themselves.  </a:t>
            </a:r>
          </a:p>
        </p:txBody>
      </p:sp>
      <p:sp>
        <p:nvSpPr>
          <p:cNvPr id="4" name="TextBox 3"/>
          <p:cNvSpPr txBox="1"/>
          <p:nvPr/>
        </p:nvSpPr>
        <p:spPr>
          <a:xfrm>
            <a:off x="6400800" y="5105399"/>
            <a:ext cx="1524000" cy="646331"/>
          </a:xfrm>
          <a:prstGeom prst="rect">
            <a:avLst/>
          </a:prstGeom>
          <a:noFill/>
          <a:ln w="12700">
            <a:solidFill>
              <a:schemeClr val="accent2">
                <a:lumMod val="60000"/>
                <a:lumOff val="40000"/>
              </a:schemeClr>
            </a:solidFill>
          </a:ln>
        </p:spPr>
        <p:txBody>
          <a:bodyPr wrap="square" rtlCol="0">
            <a:spAutoFit/>
          </a:bodyPr>
          <a:lstStyle/>
          <a:p>
            <a:r>
              <a:rPr lang="en-US" dirty="0" smtClean="0"/>
              <a:t>Screencast of </a:t>
            </a:r>
            <a:r>
              <a:rPr lang="en-US" dirty="0" err="1" smtClean="0"/>
              <a:t>Volki</a:t>
            </a:r>
            <a:endParaRPr lang="en-US" dirty="0"/>
          </a:p>
        </p:txBody>
      </p:sp>
      <p:sp>
        <p:nvSpPr>
          <p:cNvPr id="5" name="TextBox 4"/>
          <p:cNvSpPr txBox="1"/>
          <p:nvPr/>
        </p:nvSpPr>
        <p:spPr>
          <a:xfrm>
            <a:off x="2743200" y="2895600"/>
            <a:ext cx="1524000" cy="646331"/>
          </a:xfrm>
          <a:prstGeom prst="rect">
            <a:avLst/>
          </a:prstGeom>
          <a:noFill/>
          <a:ln w="12700">
            <a:solidFill>
              <a:schemeClr val="accent2">
                <a:lumMod val="60000"/>
                <a:lumOff val="40000"/>
              </a:schemeClr>
            </a:solidFill>
          </a:ln>
        </p:spPr>
        <p:txBody>
          <a:bodyPr wrap="square" rtlCol="0">
            <a:spAutoFit/>
          </a:bodyPr>
          <a:lstStyle/>
          <a:p>
            <a:r>
              <a:rPr lang="en-US" dirty="0" smtClean="0"/>
              <a:t>Screencast of website</a:t>
            </a:r>
            <a:endParaRPr lang="en-US" dirty="0"/>
          </a:p>
        </p:txBody>
      </p:sp>
    </p:spTree>
    <p:extLst>
      <p:ext uri="{BB962C8B-B14F-4D97-AF65-F5344CB8AC3E}">
        <p14:creationId xmlns:p14="http://schemas.microsoft.com/office/powerpoint/2010/main" val="27525992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1546192"/>
          </a:xfrm>
        </p:spPr>
        <p:txBody>
          <a:bodyPr>
            <a:normAutofit fontScale="70000" lnSpcReduction="20000"/>
          </a:bodyPr>
          <a:lstStyle/>
          <a:p>
            <a:r>
              <a:rPr lang="en-US" dirty="0" smtClean="0"/>
              <a:t>Each </a:t>
            </a:r>
            <a:r>
              <a:rPr lang="en-US" dirty="0"/>
              <a:t>year </a:t>
            </a:r>
            <a:r>
              <a:rPr lang="en-US" dirty="0" smtClean="0"/>
              <a:t>my children </a:t>
            </a:r>
            <a:r>
              <a:rPr lang="en-US" dirty="0"/>
              <a:t>star in an Australian play that I wrote.  Last year I posted the video on my website and within two weeks I received an email from a teacher in Australia saying that she loved our video and showed it to her kids.  WOW!  My kids were ecstatic! </a:t>
            </a:r>
          </a:p>
          <a:p>
            <a:endParaRPr lang="en-US" dirty="0"/>
          </a:p>
        </p:txBody>
      </p:sp>
      <p:sp>
        <p:nvSpPr>
          <p:cNvPr id="4" name="TextBox 3"/>
          <p:cNvSpPr txBox="1"/>
          <p:nvPr/>
        </p:nvSpPr>
        <p:spPr>
          <a:xfrm>
            <a:off x="6553200" y="3200400"/>
            <a:ext cx="1524000" cy="646331"/>
          </a:xfrm>
          <a:prstGeom prst="rect">
            <a:avLst/>
          </a:prstGeom>
          <a:noFill/>
          <a:ln w="12700">
            <a:solidFill>
              <a:schemeClr val="accent2">
                <a:lumMod val="60000"/>
                <a:lumOff val="40000"/>
              </a:schemeClr>
            </a:solidFill>
          </a:ln>
        </p:spPr>
        <p:txBody>
          <a:bodyPr wrap="square" rtlCol="0">
            <a:spAutoFit/>
          </a:bodyPr>
          <a:lstStyle/>
          <a:p>
            <a:r>
              <a:rPr lang="en-US" dirty="0" smtClean="0"/>
              <a:t>Screencast of </a:t>
            </a:r>
            <a:r>
              <a:rPr lang="en-US" dirty="0" err="1" smtClean="0"/>
              <a:t>Aussi</a:t>
            </a:r>
            <a:r>
              <a:rPr lang="en-US" dirty="0" smtClean="0"/>
              <a:t> Play</a:t>
            </a:r>
            <a:endParaRPr lang="en-US" dirty="0"/>
          </a:p>
        </p:txBody>
      </p:sp>
      <p:pic>
        <p:nvPicPr>
          <p:cNvPr id="2050" name="Picture 2" descr="C:\Users\bearbait\Pictures\School\2012-2013\Aussi play\P22808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3480" y="2362200"/>
            <a:ext cx="4343400" cy="3257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2790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a:xfrm rot="7934334">
            <a:off x="5605349" y="2516729"/>
            <a:ext cx="1590904" cy="7781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sers\bearbait\AppData\Local\Microsoft\Windows\Temporary Internet Files\Content.IE5\BL3YTAO4\MC900439774[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74780" y="2577919"/>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570" y="5697996"/>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bearbait\AppData\Local\Microsoft\Windows\Temporary Internet Files\Content.IE5\BL3YTAO4\MC900439774[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2728" y="2362200"/>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13" y="6291943"/>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2804" y="3778580"/>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18670" y="6291944"/>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2804" y="5051603"/>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5869" y="5725887"/>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50003" y="4367857"/>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542" y="4968022"/>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569" y="4347323"/>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369" y="3644719"/>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2"/>
          <p:cNvSpPr txBox="1">
            <a:spLocks/>
          </p:cNvSpPr>
          <p:nvPr/>
        </p:nvSpPr>
        <p:spPr>
          <a:xfrm>
            <a:off x="393969" y="304800"/>
            <a:ext cx="8229600" cy="1546192"/>
          </a:xfrm>
          <a:prstGeom prst="rect">
            <a:avLst/>
          </a:prstGeom>
        </p:spPr>
        <p:txBody>
          <a:bodyPr vert="horz" anchor="t">
            <a:normAutofit/>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r>
              <a:rPr lang="en-US" dirty="0" smtClean="0"/>
              <a:t>Next up EDTC 605 Multimedia</a:t>
            </a:r>
            <a:endParaRPr lang="en-US" dirty="0"/>
          </a:p>
        </p:txBody>
      </p:sp>
      <p:sp>
        <p:nvSpPr>
          <p:cNvPr id="22" name="TextBox 21"/>
          <p:cNvSpPr txBox="1"/>
          <p:nvPr/>
        </p:nvSpPr>
        <p:spPr>
          <a:xfrm>
            <a:off x="2209800" y="3838393"/>
            <a:ext cx="4191000" cy="923330"/>
          </a:xfrm>
          <a:prstGeom prst="rect">
            <a:avLst/>
          </a:prstGeom>
          <a:noFill/>
          <a:ln w="12700">
            <a:solidFill>
              <a:schemeClr val="accent2">
                <a:lumMod val="60000"/>
                <a:lumOff val="40000"/>
              </a:schemeClr>
            </a:solidFill>
          </a:ln>
        </p:spPr>
        <p:txBody>
          <a:bodyPr wrap="square" rtlCol="0">
            <a:spAutoFit/>
          </a:bodyPr>
          <a:lstStyle/>
          <a:p>
            <a:r>
              <a:rPr lang="en-US" dirty="0" smtClean="0"/>
              <a:t>I will video myself holding up a sign (EDTC 605 Multimedia) saying the above message.</a:t>
            </a:r>
            <a:endParaRPr lang="en-US" dirty="0"/>
          </a:p>
        </p:txBody>
      </p:sp>
    </p:spTree>
    <p:extLst>
      <p:ext uri="{BB962C8B-B14F-4D97-AF65-F5344CB8AC3E}">
        <p14:creationId xmlns:p14="http://schemas.microsoft.com/office/powerpoint/2010/main" val="16415219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1546192"/>
          </a:xfrm>
        </p:spPr>
        <p:txBody>
          <a:bodyPr>
            <a:normAutofit fontScale="55000" lnSpcReduction="20000"/>
          </a:bodyPr>
          <a:lstStyle/>
          <a:p>
            <a:r>
              <a:rPr lang="en-US" dirty="0" smtClean="0"/>
              <a:t>Throughout this class we completed many assignments using new tools that I can one day incorporate into my classroom.  We created mind maps using Popplet and </a:t>
            </a:r>
            <a:r>
              <a:rPr lang="en-US" dirty="0" err="1" smtClean="0"/>
              <a:t>spidercribe</a:t>
            </a:r>
            <a:r>
              <a:rPr lang="en-US" dirty="0" smtClean="0"/>
              <a:t>.  We explored the use of cell phones in the classroom.  We even created a Poll using “Polls everywhere.” We </a:t>
            </a:r>
            <a:r>
              <a:rPr lang="en-US" dirty="0" smtClean="0"/>
              <a:t>also created </a:t>
            </a:r>
            <a:r>
              <a:rPr lang="en-US" dirty="0" smtClean="0"/>
              <a:t>a timeline on the history of education using a new program called </a:t>
            </a:r>
            <a:r>
              <a:rPr lang="en-US" dirty="0" err="1" smtClean="0"/>
              <a:t>Dipity</a:t>
            </a:r>
            <a:r>
              <a:rPr lang="en-US" dirty="0" smtClean="0"/>
              <a:t>.  This is a great visual tool for kids.  </a:t>
            </a:r>
            <a:endParaRPr lang="en-US" dirty="0"/>
          </a:p>
        </p:txBody>
      </p:sp>
      <p:pic>
        <p:nvPicPr>
          <p:cNvPr id="1027" name="Picture 3" descr="C:\Users\bearbait\Desktop\Popple image mind mapp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2158213"/>
            <a:ext cx="2857501" cy="20304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bearbait\Desktop\Dipity timeli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419600"/>
            <a:ext cx="5429250" cy="226791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bearbait\Desktop\Bloggin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8925" y="2158213"/>
            <a:ext cx="2285104" cy="20857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bearbait\Desktop\Poll everywher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895600"/>
            <a:ext cx="2686050" cy="2219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2227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1546192"/>
          </a:xfrm>
        </p:spPr>
        <p:txBody>
          <a:bodyPr>
            <a:normAutofit fontScale="77500" lnSpcReduction="20000"/>
          </a:bodyPr>
          <a:lstStyle/>
          <a:p>
            <a:r>
              <a:rPr lang="en-US" dirty="0" smtClean="0"/>
              <a:t>I found out about Open Source and even created a presentation about the pros and cons using Prezi.  I also created a video explaining how to use one of the applications I discovered called </a:t>
            </a:r>
            <a:r>
              <a:rPr lang="en-US" dirty="0" err="1" smtClean="0"/>
              <a:t>Childsplay</a:t>
            </a:r>
            <a:r>
              <a:rPr lang="en-US" dirty="0" smtClean="0"/>
              <a:t>.  </a:t>
            </a:r>
            <a:endParaRPr lang="en-US" dirty="0"/>
          </a:p>
        </p:txBody>
      </p:sp>
      <p:pic>
        <p:nvPicPr>
          <p:cNvPr id="2050" name="Picture 2" descr="C:\Users\bearbait\Desktop\Tux pa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00535"/>
            <a:ext cx="3581400" cy="32099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753100" y="5110460"/>
            <a:ext cx="1600200" cy="923330"/>
          </a:xfrm>
          <a:prstGeom prst="rect">
            <a:avLst/>
          </a:prstGeom>
          <a:noFill/>
          <a:ln w="12700">
            <a:solidFill>
              <a:schemeClr val="accent2">
                <a:lumMod val="60000"/>
                <a:lumOff val="40000"/>
              </a:schemeClr>
            </a:solidFill>
          </a:ln>
        </p:spPr>
        <p:txBody>
          <a:bodyPr wrap="square" rtlCol="0">
            <a:spAutoFit/>
          </a:bodyPr>
          <a:lstStyle/>
          <a:p>
            <a:pPr algn="ctr"/>
            <a:r>
              <a:rPr lang="en-US" dirty="0" smtClean="0"/>
              <a:t>Screencast of </a:t>
            </a:r>
            <a:r>
              <a:rPr lang="en-US" dirty="0" err="1" smtClean="0"/>
              <a:t>Childsplay</a:t>
            </a:r>
            <a:endParaRPr lang="en-US" dirty="0"/>
          </a:p>
        </p:txBody>
      </p:sp>
      <p:pic>
        <p:nvPicPr>
          <p:cNvPr id="2051" name="Picture 3" descr="C:\Users\bearbait\Desktop\open sour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900535"/>
            <a:ext cx="4114800" cy="2767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5684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3276600"/>
          </a:xfrm>
        </p:spPr>
        <p:txBody>
          <a:bodyPr>
            <a:normAutofit fontScale="62500" lnSpcReduction="20000"/>
          </a:bodyPr>
          <a:lstStyle/>
          <a:p>
            <a:r>
              <a:rPr lang="en-US" dirty="0" smtClean="0"/>
              <a:t>My favorite part of this class was creating a presentation on blended learning and how it could look in a Kindergarten classroom.  My answer is iPads! </a:t>
            </a:r>
            <a:r>
              <a:rPr lang="en-US" dirty="0"/>
              <a:t>Managing 20 </a:t>
            </a:r>
            <a:r>
              <a:rPr lang="en-US" dirty="0" smtClean="0"/>
              <a:t>plus Kindergarteners </a:t>
            </a:r>
            <a:r>
              <a:rPr lang="en-US" dirty="0"/>
              <a:t>who seek individual attention is not an easy task.  By adding iPads or computers to a station where children rotate </a:t>
            </a:r>
            <a:r>
              <a:rPr lang="en-US" dirty="0" smtClean="0"/>
              <a:t>during </a:t>
            </a:r>
            <a:r>
              <a:rPr lang="en-US" dirty="0"/>
              <a:t>literacy </a:t>
            </a:r>
            <a:r>
              <a:rPr lang="en-US" dirty="0" smtClean="0"/>
              <a:t>centers, </a:t>
            </a:r>
            <a:r>
              <a:rPr lang="en-US" dirty="0"/>
              <a:t>is a step in the right direction.  Instead of children being at an independent center playing games with no feedback </a:t>
            </a:r>
            <a:r>
              <a:rPr lang="en-US" dirty="0" smtClean="0"/>
              <a:t>(and </a:t>
            </a:r>
            <a:r>
              <a:rPr lang="en-US" dirty="0"/>
              <a:t>a chance to be off task </a:t>
            </a:r>
            <a:r>
              <a:rPr lang="en-US" dirty="0" smtClean="0"/>
              <a:t>) they </a:t>
            </a:r>
            <a:r>
              <a:rPr lang="en-US" dirty="0"/>
              <a:t>can be highly engaged using drill and practice software to practice phonics, math and handwriting.  The teacher can </a:t>
            </a:r>
            <a:r>
              <a:rPr lang="en-US" dirty="0" smtClean="0"/>
              <a:t>then use generated reports  to </a:t>
            </a:r>
            <a:r>
              <a:rPr lang="en-US" dirty="0"/>
              <a:t>identify </a:t>
            </a:r>
            <a:r>
              <a:rPr lang="en-US" dirty="0" smtClean="0"/>
              <a:t>strengths and weaknesses.  </a:t>
            </a:r>
            <a:r>
              <a:rPr lang="en-US" dirty="0"/>
              <a:t>This </a:t>
            </a:r>
            <a:r>
              <a:rPr lang="en-US" dirty="0" smtClean="0"/>
              <a:t>will allow </a:t>
            </a:r>
            <a:r>
              <a:rPr lang="en-US" dirty="0"/>
              <a:t>students to move at their own pace and at their own level of instruction. </a:t>
            </a:r>
          </a:p>
          <a:p>
            <a:endParaRPr lang="en-US" dirty="0"/>
          </a:p>
        </p:txBody>
      </p:sp>
      <p:sp>
        <p:nvSpPr>
          <p:cNvPr id="4" name="TextBox 3"/>
          <p:cNvSpPr txBox="1"/>
          <p:nvPr/>
        </p:nvSpPr>
        <p:spPr>
          <a:xfrm>
            <a:off x="6096000" y="4222670"/>
            <a:ext cx="1790700" cy="923330"/>
          </a:xfrm>
          <a:prstGeom prst="rect">
            <a:avLst/>
          </a:prstGeom>
          <a:noFill/>
          <a:ln w="12700">
            <a:solidFill>
              <a:schemeClr val="accent2">
                <a:lumMod val="60000"/>
                <a:lumOff val="40000"/>
              </a:schemeClr>
            </a:solidFill>
          </a:ln>
        </p:spPr>
        <p:txBody>
          <a:bodyPr wrap="square" rtlCol="0">
            <a:spAutoFit/>
          </a:bodyPr>
          <a:lstStyle/>
          <a:p>
            <a:pPr algn="ctr"/>
            <a:r>
              <a:rPr lang="en-US" dirty="0" smtClean="0"/>
              <a:t>Screencast of Blended Learning Prezi</a:t>
            </a:r>
            <a:endParaRPr lang="en-US" dirty="0"/>
          </a:p>
        </p:txBody>
      </p:sp>
    </p:spTree>
    <p:extLst>
      <p:ext uri="{BB962C8B-B14F-4D97-AF65-F5344CB8AC3E}">
        <p14:creationId xmlns:p14="http://schemas.microsoft.com/office/powerpoint/2010/main" val="2138212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1546192"/>
          </a:xfrm>
        </p:spPr>
        <p:txBody>
          <a:bodyPr>
            <a:normAutofit fontScale="92500" lnSpcReduction="20000"/>
          </a:bodyPr>
          <a:lstStyle/>
          <a:p>
            <a:r>
              <a:rPr lang="en-US" dirty="0" smtClean="0"/>
              <a:t>I also found some awesome apps that I could use with my Kindergarteners.  Slowly throughout the year I tested them out with my kids to consider if it was a keeper or not.  </a:t>
            </a:r>
            <a:endParaRPr lang="en-US" dirty="0"/>
          </a:p>
        </p:txBody>
      </p:sp>
      <p:pic>
        <p:nvPicPr>
          <p:cNvPr id="3074" name="Picture 2" descr="C:\Users\bearbait\Desktop\app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286000"/>
            <a:ext cx="7086600" cy="3954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23856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1546192"/>
          </a:xfrm>
        </p:spPr>
        <p:txBody>
          <a:bodyPr>
            <a:normAutofit/>
          </a:bodyPr>
          <a:lstStyle/>
          <a:p>
            <a:r>
              <a:rPr lang="en-US" dirty="0"/>
              <a:t>Some favorites were </a:t>
            </a:r>
            <a:r>
              <a:rPr lang="en-US" dirty="0" smtClean="0"/>
              <a:t>Glow Draw, Magnets, </a:t>
            </a:r>
            <a:r>
              <a:rPr lang="en-US" dirty="0" err="1" smtClean="0"/>
              <a:t>Chickionary</a:t>
            </a:r>
            <a:r>
              <a:rPr lang="en-US" dirty="0" smtClean="0"/>
              <a:t>, and Spelling Bug.  The children loved testing the apps!</a:t>
            </a:r>
            <a:endParaRPr lang="en-US" dirty="0"/>
          </a:p>
        </p:txBody>
      </p:sp>
      <p:sp>
        <p:nvSpPr>
          <p:cNvPr id="4" name="TextBox 3"/>
          <p:cNvSpPr txBox="1"/>
          <p:nvPr/>
        </p:nvSpPr>
        <p:spPr>
          <a:xfrm>
            <a:off x="1219200" y="3176230"/>
            <a:ext cx="1790700" cy="1200329"/>
          </a:xfrm>
          <a:prstGeom prst="rect">
            <a:avLst/>
          </a:prstGeom>
          <a:noFill/>
          <a:ln w="12700">
            <a:solidFill>
              <a:schemeClr val="accent2">
                <a:lumMod val="60000"/>
                <a:lumOff val="40000"/>
              </a:schemeClr>
            </a:solidFill>
          </a:ln>
        </p:spPr>
        <p:txBody>
          <a:bodyPr wrap="square" rtlCol="0">
            <a:spAutoFit/>
          </a:bodyPr>
          <a:lstStyle/>
          <a:p>
            <a:pPr algn="ctr"/>
            <a:r>
              <a:rPr lang="en-US" dirty="0" smtClean="0"/>
              <a:t>Video  of Sophie writing a sentence in Glow Draw.  </a:t>
            </a:r>
            <a:endParaRPr lang="en-US" dirty="0"/>
          </a:p>
        </p:txBody>
      </p:sp>
      <p:sp>
        <p:nvSpPr>
          <p:cNvPr id="5" name="TextBox 4"/>
          <p:cNvSpPr txBox="1"/>
          <p:nvPr/>
        </p:nvSpPr>
        <p:spPr>
          <a:xfrm>
            <a:off x="3657600" y="3195935"/>
            <a:ext cx="1790700" cy="1200329"/>
          </a:xfrm>
          <a:prstGeom prst="rect">
            <a:avLst/>
          </a:prstGeom>
          <a:noFill/>
          <a:ln w="12700">
            <a:solidFill>
              <a:schemeClr val="accent2">
                <a:lumMod val="60000"/>
                <a:lumOff val="40000"/>
              </a:schemeClr>
            </a:solidFill>
          </a:ln>
        </p:spPr>
        <p:txBody>
          <a:bodyPr wrap="square" rtlCol="0">
            <a:spAutoFit/>
          </a:bodyPr>
          <a:lstStyle/>
          <a:p>
            <a:pPr algn="ctr"/>
            <a:r>
              <a:rPr lang="en-US" dirty="0" smtClean="0"/>
              <a:t>Video of Dane writing HFW on magnets.  </a:t>
            </a:r>
            <a:endParaRPr lang="en-US" dirty="0"/>
          </a:p>
        </p:txBody>
      </p:sp>
      <p:sp>
        <p:nvSpPr>
          <p:cNvPr id="6" name="TextBox 5"/>
          <p:cNvSpPr txBox="1"/>
          <p:nvPr/>
        </p:nvSpPr>
        <p:spPr>
          <a:xfrm>
            <a:off x="6183630" y="3195935"/>
            <a:ext cx="1790700" cy="1200329"/>
          </a:xfrm>
          <a:prstGeom prst="rect">
            <a:avLst/>
          </a:prstGeom>
          <a:noFill/>
          <a:ln w="12700">
            <a:solidFill>
              <a:schemeClr val="accent2">
                <a:lumMod val="60000"/>
                <a:lumOff val="40000"/>
              </a:schemeClr>
            </a:solidFill>
          </a:ln>
        </p:spPr>
        <p:txBody>
          <a:bodyPr wrap="square" rtlCol="0">
            <a:spAutoFit/>
          </a:bodyPr>
          <a:lstStyle/>
          <a:p>
            <a:pPr algn="ctr"/>
            <a:r>
              <a:rPr lang="en-US" dirty="0" smtClean="0"/>
              <a:t>Ethan on Draw writing a math number sentence.  </a:t>
            </a:r>
            <a:endParaRPr lang="en-US" dirty="0"/>
          </a:p>
        </p:txBody>
      </p:sp>
    </p:spTree>
    <p:extLst>
      <p:ext uri="{BB962C8B-B14F-4D97-AF65-F5344CB8AC3E}">
        <p14:creationId xmlns:p14="http://schemas.microsoft.com/office/powerpoint/2010/main" val="20872943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3657600"/>
          </a:xfrm>
        </p:spPr>
        <p:txBody>
          <a:bodyPr>
            <a:normAutofit/>
          </a:bodyPr>
          <a:lstStyle/>
          <a:p>
            <a:r>
              <a:rPr lang="en-US" dirty="0"/>
              <a:t>The idea of blended </a:t>
            </a:r>
            <a:r>
              <a:rPr lang="en-US" dirty="0" smtClean="0"/>
              <a:t>learning, </a:t>
            </a:r>
            <a:r>
              <a:rPr lang="en-US" dirty="0"/>
              <a:t>and using iPads in the classroom has impacted the way my classroom looks and feels.  What I discovered once I actually had an iPad was the power of the video camera and an app called iMovie!  </a:t>
            </a:r>
          </a:p>
        </p:txBody>
      </p:sp>
      <p:pic>
        <p:nvPicPr>
          <p:cNvPr id="1026" name="Picture 2" descr="C:\Users\bearbait\Desktop\SCOI0063-summary-icon-100x1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4114800"/>
            <a:ext cx="2209800"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86648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500" y="457200"/>
            <a:ext cx="8229600" cy="2667000"/>
          </a:xfrm>
        </p:spPr>
        <p:txBody>
          <a:bodyPr>
            <a:normAutofit fontScale="77500" lnSpcReduction="20000"/>
          </a:bodyPr>
          <a:lstStyle/>
          <a:p>
            <a:r>
              <a:rPr lang="en-US" dirty="0"/>
              <a:t>With one iPad I transformed the learning in my room.  I videoed children learning, reading, teaching others, and I posted them on my classroom website.  For example, </a:t>
            </a:r>
            <a:r>
              <a:rPr lang="en-US" dirty="0" smtClean="0"/>
              <a:t>I </a:t>
            </a:r>
            <a:r>
              <a:rPr lang="en-US" dirty="0"/>
              <a:t>videoed </a:t>
            </a:r>
            <a:r>
              <a:rPr lang="en-US" dirty="0" smtClean="0"/>
              <a:t>them holding </a:t>
            </a:r>
            <a:r>
              <a:rPr lang="en-US" dirty="0"/>
              <a:t>up letter </a:t>
            </a:r>
            <a:r>
              <a:rPr lang="en-US" dirty="0" smtClean="0"/>
              <a:t>flashcards, </a:t>
            </a:r>
            <a:r>
              <a:rPr lang="en-US" dirty="0" smtClean="0"/>
              <a:t>and teaching the letter sounds and actions.  In </a:t>
            </a:r>
            <a:r>
              <a:rPr lang="en-US" dirty="0"/>
              <a:t>one </a:t>
            </a:r>
            <a:r>
              <a:rPr lang="en-US" dirty="0" smtClean="0"/>
              <a:t>month, </a:t>
            </a:r>
            <a:r>
              <a:rPr lang="en-US" dirty="0"/>
              <a:t>I had 225 hits on the video section of my website.  They loved watching themselves.  </a:t>
            </a:r>
            <a:r>
              <a:rPr lang="en-US" dirty="0" smtClean="0"/>
              <a:t>This caused </a:t>
            </a:r>
            <a:r>
              <a:rPr lang="en-US" dirty="0"/>
              <a:t>them to learn their letter names and sounds faster!  </a:t>
            </a:r>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
        <p:nvSpPr>
          <p:cNvPr id="4" name="TextBox 3"/>
          <p:cNvSpPr txBox="1"/>
          <p:nvPr/>
        </p:nvSpPr>
        <p:spPr>
          <a:xfrm>
            <a:off x="5562600" y="3200400"/>
            <a:ext cx="1790700" cy="923330"/>
          </a:xfrm>
          <a:prstGeom prst="rect">
            <a:avLst/>
          </a:prstGeom>
          <a:noFill/>
          <a:ln w="12700">
            <a:solidFill>
              <a:schemeClr val="accent2">
                <a:lumMod val="60000"/>
                <a:lumOff val="40000"/>
              </a:schemeClr>
            </a:solidFill>
          </a:ln>
        </p:spPr>
        <p:txBody>
          <a:bodyPr wrap="square" rtlCol="0">
            <a:spAutoFit/>
          </a:bodyPr>
          <a:lstStyle/>
          <a:p>
            <a:pPr algn="ctr"/>
            <a:r>
              <a:rPr lang="en-US" dirty="0" smtClean="0"/>
              <a:t>Video of Letter Names and sounds.  </a:t>
            </a:r>
            <a:endParaRPr lang="en-US" dirty="0"/>
          </a:p>
        </p:txBody>
      </p:sp>
      <p:sp>
        <p:nvSpPr>
          <p:cNvPr id="5" name="TextBox 4"/>
          <p:cNvSpPr txBox="1"/>
          <p:nvPr/>
        </p:nvSpPr>
        <p:spPr>
          <a:xfrm>
            <a:off x="2286000" y="3167300"/>
            <a:ext cx="1790700" cy="923330"/>
          </a:xfrm>
          <a:prstGeom prst="rect">
            <a:avLst/>
          </a:prstGeom>
          <a:noFill/>
          <a:ln w="12700">
            <a:solidFill>
              <a:schemeClr val="accent2">
                <a:lumMod val="60000"/>
                <a:lumOff val="40000"/>
              </a:schemeClr>
            </a:solidFill>
          </a:ln>
        </p:spPr>
        <p:txBody>
          <a:bodyPr wrap="square" rtlCol="0">
            <a:spAutoFit/>
          </a:bodyPr>
          <a:lstStyle/>
          <a:p>
            <a:pPr algn="ctr"/>
            <a:r>
              <a:rPr lang="en-US" dirty="0" smtClean="0"/>
              <a:t>Video of Reading Strategies.  </a:t>
            </a:r>
            <a:endParaRPr lang="en-US" dirty="0"/>
          </a:p>
        </p:txBody>
      </p:sp>
      <p:sp>
        <p:nvSpPr>
          <p:cNvPr id="6" name="TextBox 5"/>
          <p:cNvSpPr txBox="1"/>
          <p:nvPr/>
        </p:nvSpPr>
        <p:spPr>
          <a:xfrm>
            <a:off x="1123950" y="5181600"/>
            <a:ext cx="5334000" cy="1200329"/>
          </a:xfrm>
          <a:prstGeom prst="rect">
            <a:avLst/>
          </a:prstGeom>
          <a:noFill/>
          <a:ln w="12700">
            <a:solidFill>
              <a:schemeClr val="accent2">
                <a:lumMod val="60000"/>
                <a:lumOff val="40000"/>
              </a:schemeClr>
            </a:solidFill>
          </a:ln>
        </p:spPr>
        <p:txBody>
          <a:bodyPr wrap="square" rtlCol="0">
            <a:spAutoFit/>
          </a:bodyPr>
          <a:lstStyle/>
          <a:p>
            <a:r>
              <a:rPr lang="en-US" dirty="0"/>
              <a:t>Video of reading strategies talking and then mute it and say the above message.  Switch video to letter names and sounds muted but at the end listen to one or two.  </a:t>
            </a:r>
          </a:p>
        </p:txBody>
      </p:sp>
    </p:spTree>
    <p:extLst>
      <p:ext uri="{BB962C8B-B14F-4D97-AF65-F5344CB8AC3E}">
        <p14:creationId xmlns:p14="http://schemas.microsoft.com/office/powerpoint/2010/main" val="6037288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1546192"/>
          </a:xfrm>
        </p:spPr>
        <p:txBody>
          <a:bodyPr>
            <a:normAutofit fontScale="85000" lnSpcReduction="10000"/>
          </a:bodyPr>
          <a:lstStyle/>
          <a:p>
            <a:r>
              <a:rPr lang="en-US" dirty="0" smtClean="0"/>
              <a:t>I am lucky to have lots of technology available in my classroom.  We have a SMARTboard, a document camera, 4 computers, 2 iPads and a classroom amplification system.  </a:t>
            </a:r>
            <a:endParaRPr lang="en-US" dirty="0"/>
          </a:p>
        </p:txBody>
      </p:sp>
      <p:sp>
        <p:nvSpPr>
          <p:cNvPr id="5" name="TextBox 4"/>
          <p:cNvSpPr txBox="1"/>
          <p:nvPr/>
        </p:nvSpPr>
        <p:spPr>
          <a:xfrm>
            <a:off x="1752600" y="4700673"/>
            <a:ext cx="4876800" cy="923330"/>
          </a:xfrm>
          <a:prstGeom prst="rect">
            <a:avLst/>
          </a:prstGeom>
          <a:noFill/>
          <a:ln w="12700">
            <a:solidFill>
              <a:schemeClr val="accent2">
                <a:lumMod val="60000"/>
                <a:lumOff val="40000"/>
              </a:schemeClr>
            </a:solidFill>
          </a:ln>
        </p:spPr>
        <p:txBody>
          <a:bodyPr wrap="square" rtlCol="0">
            <a:spAutoFit/>
          </a:bodyPr>
          <a:lstStyle/>
          <a:p>
            <a:r>
              <a:rPr lang="en-US" dirty="0" smtClean="0"/>
              <a:t>Will have a video running in the background of Madison on the SMRART board and Sophie writing on the iPad.</a:t>
            </a:r>
            <a:endParaRPr lang="en-US" dirty="0"/>
          </a:p>
        </p:txBody>
      </p:sp>
      <p:sp>
        <p:nvSpPr>
          <p:cNvPr id="6" name="Right Arrow 5"/>
          <p:cNvSpPr/>
          <p:nvPr/>
        </p:nvSpPr>
        <p:spPr>
          <a:xfrm rot="3629954">
            <a:off x="696885" y="3427687"/>
            <a:ext cx="1590904" cy="7781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63437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2438400"/>
          </a:xfrm>
        </p:spPr>
        <p:txBody>
          <a:bodyPr>
            <a:normAutofit fontScale="70000" lnSpcReduction="20000"/>
          </a:bodyPr>
          <a:lstStyle/>
          <a:p>
            <a:r>
              <a:rPr lang="en-US" dirty="0"/>
              <a:t>It wasn’t just the parents using my website to learn about my classroom, but the children were using it to learn and </a:t>
            </a:r>
            <a:r>
              <a:rPr lang="en-US" dirty="0" smtClean="0"/>
              <a:t>view themselves</a:t>
            </a:r>
            <a:r>
              <a:rPr lang="en-US" dirty="0"/>
              <a:t>!  It inspired them to want to write better and produce </a:t>
            </a:r>
            <a:r>
              <a:rPr lang="en-US" dirty="0" smtClean="0"/>
              <a:t>a higher </a:t>
            </a:r>
            <a:r>
              <a:rPr lang="en-US" dirty="0"/>
              <a:t>quality work so I would pick them to be in a video.  There was something magical about the iPad camera.  The idea of posting videos to my class website to reinforce what we are doing in the classroom </a:t>
            </a:r>
            <a:r>
              <a:rPr lang="en-US" dirty="0" smtClean="0"/>
              <a:t>was </a:t>
            </a:r>
            <a:r>
              <a:rPr lang="en-US" dirty="0"/>
              <a:t>a brilliant idea.  In a </a:t>
            </a:r>
            <a:r>
              <a:rPr lang="en-US" dirty="0" smtClean="0"/>
              <a:t>way, </a:t>
            </a:r>
            <a:r>
              <a:rPr lang="en-US" dirty="0"/>
              <a:t>it’s like the flipped classroom for the Kindergarten classroom!</a:t>
            </a:r>
          </a:p>
          <a:p>
            <a:endParaRPr lang="en-US" dirty="0"/>
          </a:p>
        </p:txBody>
      </p:sp>
      <p:sp>
        <p:nvSpPr>
          <p:cNvPr id="4" name="TextBox 3"/>
          <p:cNvSpPr txBox="1"/>
          <p:nvPr/>
        </p:nvSpPr>
        <p:spPr>
          <a:xfrm>
            <a:off x="2286000" y="4038600"/>
            <a:ext cx="1790700" cy="646331"/>
          </a:xfrm>
          <a:prstGeom prst="rect">
            <a:avLst/>
          </a:prstGeom>
          <a:noFill/>
          <a:ln w="12700">
            <a:solidFill>
              <a:schemeClr val="accent2">
                <a:lumMod val="60000"/>
                <a:lumOff val="40000"/>
              </a:schemeClr>
            </a:solidFill>
          </a:ln>
        </p:spPr>
        <p:txBody>
          <a:bodyPr wrap="square" rtlCol="0">
            <a:spAutoFit/>
          </a:bodyPr>
          <a:lstStyle/>
          <a:p>
            <a:pPr algn="ctr"/>
            <a:r>
              <a:rPr lang="en-US" dirty="0" smtClean="0"/>
              <a:t>Video of Poems</a:t>
            </a:r>
            <a:endParaRPr lang="en-US" dirty="0"/>
          </a:p>
        </p:txBody>
      </p:sp>
      <p:sp>
        <p:nvSpPr>
          <p:cNvPr id="5" name="TextBox 4"/>
          <p:cNvSpPr txBox="1"/>
          <p:nvPr/>
        </p:nvSpPr>
        <p:spPr>
          <a:xfrm>
            <a:off x="5334000" y="4038600"/>
            <a:ext cx="1790700" cy="923330"/>
          </a:xfrm>
          <a:prstGeom prst="rect">
            <a:avLst/>
          </a:prstGeom>
          <a:noFill/>
          <a:ln w="12700">
            <a:solidFill>
              <a:schemeClr val="accent2">
                <a:lumMod val="60000"/>
                <a:lumOff val="40000"/>
              </a:schemeClr>
            </a:solidFill>
          </a:ln>
        </p:spPr>
        <p:txBody>
          <a:bodyPr wrap="square" rtlCol="0">
            <a:spAutoFit/>
          </a:bodyPr>
          <a:lstStyle/>
          <a:p>
            <a:pPr algn="ctr"/>
            <a:r>
              <a:rPr lang="en-US" dirty="0" smtClean="0"/>
              <a:t>Video of Dinosaur Writing</a:t>
            </a:r>
            <a:endParaRPr lang="en-US" dirty="0"/>
          </a:p>
        </p:txBody>
      </p:sp>
    </p:spTree>
    <p:extLst>
      <p:ext uri="{BB962C8B-B14F-4D97-AF65-F5344CB8AC3E}">
        <p14:creationId xmlns:p14="http://schemas.microsoft.com/office/powerpoint/2010/main" val="242100462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a:xfrm rot="7934334">
            <a:off x="5605349" y="2516729"/>
            <a:ext cx="1590904" cy="7781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sers\bearbait\AppData\Local\Microsoft\Windows\Temporary Internet Files\Content.IE5\BL3YTAO4\MC900439774[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74780" y="2577919"/>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570" y="5697996"/>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bearbait\AppData\Local\Microsoft\Windows\Temporary Internet Files\Content.IE5\BL3YTAO4\MC900439774[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2728" y="2362200"/>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13" y="6291943"/>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2804" y="3778580"/>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18670" y="6291944"/>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2804" y="5051603"/>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5869" y="5725887"/>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50003" y="4367857"/>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542" y="4968022"/>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569" y="4347323"/>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369" y="3644719"/>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2"/>
          <p:cNvSpPr txBox="1">
            <a:spLocks/>
          </p:cNvSpPr>
          <p:nvPr/>
        </p:nvSpPr>
        <p:spPr>
          <a:xfrm>
            <a:off x="393969" y="304800"/>
            <a:ext cx="8229600" cy="1546192"/>
          </a:xfrm>
          <a:prstGeom prst="rect">
            <a:avLst/>
          </a:prstGeom>
        </p:spPr>
        <p:txBody>
          <a:bodyPr vert="horz" anchor="t">
            <a:normAutofit/>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r>
              <a:rPr lang="en-US" dirty="0" smtClean="0"/>
              <a:t>Next up EDTC 606 Multimedia 11.  Don’t worry no one was hurt in the filming of this movie.</a:t>
            </a:r>
            <a:endParaRPr lang="en-US" dirty="0"/>
          </a:p>
        </p:txBody>
      </p:sp>
      <p:sp>
        <p:nvSpPr>
          <p:cNvPr id="22" name="TextBox 21"/>
          <p:cNvSpPr txBox="1"/>
          <p:nvPr/>
        </p:nvSpPr>
        <p:spPr>
          <a:xfrm>
            <a:off x="2209800" y="3838393"/>
            <a:ext cx="4191000" cy="1200329"/>
          </a:xfrm>
          <a:prstGeom prst="rect">
            <a:avLst/>
          </a:prstGeom>
          <a:noFill/>
          <a:ln w="12700">
            <a:solidFill>
              <a:schemeClr val="accent2">
                <a:lumMod val="60000"/>
                <a:lumOff val="40000"/>
              </a:schemeClr>
            </a:solidFill>
          </a:ln>
        </p:spPr>
        <p:txBody>
          <a:bodyPr wrap="square" rtlCol="0">
            <a:spAutoFit/>
          </a:bodyPr>
          <a:lstStyle/>
          <a:p>
            <a:r>
              <a:rPr lang="en-US" dirty="0" smtClean="0"/>
              <a:t>Hold this sign while on the ground pretending to have fallen (EDTC 606 Multimedia 11) I will say the above message.</a:t>
            </a:r>
            <a:endParaRPr lang="en-US" dirty="0"/>
          </a:p>
        </p:txBody>
      </p:sp>
    </p:spTree>
    <p:extLst>
      <p:ext uri="{BB962C8B-B14F-4D97-AF65-F5344CB8AC3E}">
        <p14:creationId xmlns:p14="http://schemas.microsoft.com/office/powerpoint/2010/main" val="19049619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1546192"/>
          </a:xfrm>
        </p:spPr>
        <p:txBody>
          <a:bodyPr>
            <a:normAutofit fontScale="77500" lnSpcReduction="20000"/>
          </a:bodyPr>
          <a:lstStyle/>
          <a:p>
            <a:r>
              <a:rPr lang="en-US" dirty="0" smtClean="0"/>
              <a:t>I learned </a:t>
            </a:r>
            <a:r>
              <a:rPr lang="en-US" dirty="0"/>
              <a:t>an incredible amount of new technology and it’s applications to my classroom in this </a:t>
            </a:r>
            <a:r>
              <a:rPr lang="en-US" dirty="0" smtClean="0"/>
              <a:t>class</a:t>
            </a:r>
            <a:r>
              <a:rPr lang="en-US" dirty="0"/>
              <a:t>.</a:t>
            </a:r>
            <a:r>
              <a:rPr lang="en-US" dirty="0" smtClean="0"/>
              <a:t> </a:t>
            </a:r>
            <a:r>
              <a:rPr lang="en-US" dirty="0"/>
              <a:t>Animoto</a:t>
            </a:r>
            <a:r>
              <a:rPr lang="en-US" dirty="0" smtClean="0"/>
              <a:t>, Screencast-o-</a:t>
            </a:r>
            <a:r>
              <a:rPr lang="en-US" dirty="0" err="1" smtClean="0"/>
              <a:t>matic</a:t>
            </a:r>
            <a:r>
              <a:rPr lang="en-US" dirty="0" smtClean="0"/>
              <a:t>, Audacity</a:t>
            </a:r>
            <a:r>
              <a:rPr lang="en-US" dirty="0"/>
              <a:t>, </a:t>
            </a:r>
            <a:r>
              <a:rPr lang="en-US" dirty="0" smtClean="0"/>
              <a:t>and Skype were </a:t>
            </a:r>
            <a:r>
              <a:rPr lang="en-US" dirty="0"/>
              <a:t>a few of my favorites. </a:t>
            </a:r>
          </a:p>
        </p:txBody>
      </p:sp>
      <p:pic>
        <p:nvPicPr>
          <p:cNvPr id="3074" name="Picture 2" descr="C:\Users\bearbait\Desktop\animoto skype pic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981200"/>
            <a:ext cx="6019800" cy="4468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17650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2819400"/>
          </a:xfrm>
        </p:spPr>
        <p:txBody>
          <a:bodyPr>
            <a:normAutofit fontScale="62500" lnSpcReduction="20000"/>
          </a:bodyPr>
          <a:lstStyle/>
          <a:p>
            <a:r>
              <a:rPr lang="en-US" dirty="0" smtClean="0"/>
              <a:t>Making remix videos was a new experience. </a:t>
            </a:r>
            <a:r>
              <a:rPr lang="en-US" dirty="0"/>
              <a:t>I found a great tool in </a:t>
            </a:r>
            <a:r>
              <a:rPr lang="en-US" dirty="0" smtClean="0"/>
              <a:t>Animoto.  </a:t>
            </a:r>
            <a:r>
              <a:rPr lang="en-US" dirty="0"/>
              <a:t>Combining video clips, photos and music has never been so </a:t>
            </a:r>
            <a:r>
              <a:rPr lang="en-US" dirty="0" smtClean="0"/>
              <a:t>easy.  </a:t>
            </a:r>
            <a:r>
              <a:rPr lang="en-US" dirty="0"/>
              <a:t>We had just studied about the US symbols and had our US symbols day in class.  I created this video to display what we did in the classroom and to reinforce information that we studied about these US Symbols.  I put it up on our class website and the kids, parents and grandparents loved watching it!  Even a month later during </a:t>
            </a:r>
            <a:r>
              <a:rPr lang="en-US" dirty="0" smtClean="0"/>
              <a:t>Friday </a:t>
            </a:r>
            <a:r>
              <a:rPr lang="en-US" dirty="0"/>
              <a:t>Fun day I saw some kids on the computer on the </a:t>
            </a:r>
            <a:r>
              <a:rPr lang="en-US" dirty="0" smtClean="0"/>
              <a:t>website </a:t>
            </a:r>
            <a:r>
              <a:rPr lang="en-US" dirty="0"/>
              <a:t>watching the video.  What a great way to reinforce the US symbols, even months after studying about </a:t>
            </a:r>
            <a:r>
              <a:rPr lang="en-US" dirty="0" smtClean="0"/>
              <a:t>them</a:t>
            </a:r>
            <a:r>
              <a:rPr lang="en-US" dirty="0"/>
              <a:t>!</a:t>
            </a:r>
          </a:p>
        </p:txBody>
      </p:sp>
      <p:sp>
        <p:nvSpPr>
          <p:cNvPr id="4" name="TextBox 3"/>
          <p:cNvSpPr txBox="1"/>
          <p:nvPr/>
        </p:nvSpPr>
        <p:spPr>
          <a:xfrm>
            <a:off x="5334000" y="4038600"/>
            <a:ext cx="1790700" cy="646331"/>
          </a:xfrm>
          <a:prstGeom prst="rect">
            <a:avLst/>
          </a:prstGeom>
          <a:noFill/>
          <a:ln w="12700">
            <a:solidFill>
              <a:schemeClr val="accent2">
                <a:lumMod val="60000"/>
                <a:lumOff val="40000"/>
              </a:schemeClr>
            </a:solidFill>
          </a:ln>
        </p:spPr>
        <p:txBody>
          <a:bodyPr wrap="square" rtlCol="0">
            <a:spAutoFit/>
          </a:bodyPr>
          <a:lstStyle/>
          <a:p>
            <a:pPr algn="ctr"/>
            <a:r>
              <a:rPr lang="en-US" dirty="0" smtClean="0"/>
              <a:t>Video Remix of US Symbols</a:t>
            </a:r>
            <a:endParaRPr lang="en-US" dirty="0"/>
          </a:p>
        </p:txBody>
      </p:sp>
    </p:spTree>
    <p:extLst>
      <p:ext uri="{BB962C8B-B14F-4D97-AF65-F5344CB8AC3E}">
        <p14:creationId xmlns:p14="http://schemas.microsoft.com/office/powerpoint/2010/main" val="12933236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 y="457200"/>
            <a:ext cx="8229600" cy="4114800"/>
          </a:xfrm>
        </p:spPr>
        <p:txBody>
          <a:bodyPr>
            <a:normAutofit fontScale="55000" lnSpcReduction="20000"/>
          </a:bodyPr>
          <a:lstStyle/>
          <a:p>
            <a:r>
              <a:rPr lang="en-US" dirty="0"/>
              <a:t>I </a:t>
            </a:r>
            <a:r>
              <a:rPr lang="en-US" dirty="0" smtClean="0"/>
              <a:t>learned how to create a storyboard and create a digital story using pictures in iMovie.  I created a story with the help of my students.  It’s called “How the Bobcat Got Its Name.”  The </a:t>
            </a:r>
            <a:r>
              <a:rPr lang="en-US" dirty="0"/>
              <a:t>most challenging part </a:t>
            </a:r>
            <a:r>
              <a:rPr lang="en-US" dirty="0" smtClean="0"/>
              <a:t>of iMovie </a:t>
            </a:r>
            <a:r>
              <a:rPr lang="en-US" dirty="0"/>
              <a:t>was figuring out how to zoom in and out on the photos the way I </a:t>
            </a:r>
            <a:r>
              <a:rPr lang="en-US" dirty="0" smtClean="0"/>
              <a:t>wanted.  </a:t>
            </a:r>
            <a:r>
              <a:rPr lang="en-US" dirty="0"/>
              <a:t>Once I finally realized how </a:t>
            </a:r>
            <a:r>
              <a:rPr lang="en-US" dirty="0" smtClean="0"/>
              <a:t>to do it, it was </a:t>
            </a:r>
            <a:r>
              <a:rPr lang="en-US" dirty="0"/>
              <a:t>no trouble at all.  While making this video it hit me that we really do learn by doing and having direct interaction with the content.  This is nothing new, I know this constructivist approach to learning and have my kids “doing” all the time, but I didn’t realize how true it was until I created this movie.  The video teaches our schools four character traits of respect, responsibility, integrity and kindness</a:t>
            </a:r>
            <a:r>
              <a:rPr lang="en-US" dirty="0" smtClean="0"/>
              <a:t>.  After </a:t>
            </a:r>
            <a:r>
              <a:rPr lang="en-US" dirty="0"/>
              <a:t>making the </a:t>
            </a:r>
            <a:r>
              <a:rPr lang="en-US" dirty="0" smtClean="0"/>
              <a:t>video, </a:t>
            </a:r>
            <a:r>
              <a:rPr lang="en-US" dirty="0"/>
              <a:t>I now use these character traits by name more in my class.  For example, when someone comes in and hangs up their backpack and chooses their lunch, I praise them for being responsible. I learned more from creating the video than I would have if I </a:t>
            </a:r>
            <a:r>
              <a:rPr lang="en-US" dirty="0" smtClean="0"/>
              <a:t>had only just </a:t>
            </a:r>
            <a:r>
              <a:rPr lang="en-US" dirty="0"/>
              <a:t>watched a video.  Does this sound familiar?  Blooms highest level of thinking, creating! </a:t>
            </a:r>
          </a:p>
        </p:txBody>
      </p:sp>
      <p:sp>
        <p:nvSpPr>
          <p:cNvPr id="4" name="TextBox 3"/>
          <p:cNvSpPr txBox="1"/>
          <p:nvPr/>
        </p:nvSpPr>
        <p:spPr>
          <a:xfrm>
            <a:off x="3314700" y="4876800"/>
            <a:ext cx="1790700" cy="1200329"/>
          </a:xfrm>
          <a:prstGeom prst="rect">
            <a:avLst/>
          </a:prstGeom>
          <a:noFill/>
          <a:ln w="12700">
            <a:solidFill>
              <a:schemeClr val="accent2">
                <a:lumMod val="60000"/>
                <a:lumOff val="40000"/>
              </a:schemeClr>
            </a:solidFill>
          </a:ln>
        </p:spPr>
        <p:txBody>
          <a:bodyPr wrap="square" rtlCol="0">
            <a:spAutoFit/>
          </a:bodyPr>
          <a:lstStyle/>
          <a:p>
            <a:pPr algn="ctr"/>
            <a:r>
              <a:rPr lang="en-US" dirty="0" smtClean="0"/>
              <a:t>Video of digital Story running in the background.</a:t>
            </a:r>
            <a:endParaRPr lang="en-US" dirty="0"/>
          </a:p>
        </p:txBody>
      </p:sp>
      <p:pic>
        <p:nvPicPr>
          <p:cNvPr id="4098" name="Picture 2" descr="C:\Users\bearbait\Desktop\storyboar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83335">
            <a:off x="7044761" y="4435533"/>
            <a:ext cx="1714965" cy="2082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134649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867400"/>
          </a:xfrm>
        </p:spPr>
        <p:txBody>
          <a:bodyPr>
            <a:normAutofit fontScale="77500" lnSpcReduction="20000"/>
          </a:bodyPr>
          <a:lstStyle/>
          <a:p>
            <a:r>
              <a:rPr lang="en-US" dirty="0" smtClean="0"/>
              <a:t>In this class, I discovered how to create podcasts using Audacity.  Here is a sample of a podcast I put on the volunteer section of my class website.  </a:t>
            </a:r>
          </a:p>
          <a:p>
            <a:endParaRPr lang="en-US" dirty="0"/>
          </a:p>
          <a:p>
            <a:endParaRPr lang="en-US" dirty="0" smtClean="0"/>
          </a:p>
          <a:p>
            <a:endParaRPr lang="en-US" dirty="0" smtClean="0"/>
          </a:p>
          <a:p>
            <a:endParaRPr lang="en-US" dirty="0"/>
          </a:p>
          <a:p>
            <a:endParaRPr lang="en-US" dirty="0"/>
          </a:p>
          <a:p>
            <a:endParaRPr lang="en-US" dirty="0" smtClean="0"/>
          </a:p>
          <a:p>
            <a:r>
              <a:rPr lang="en-US" dirty="0" smtClean="0"/>
              <a:t>Well, you get the idea.  It was so much fun to create.   My kids laughed and laughed.  And eventually started making up their own songs to what the fox says.  In the future I can envision my kids creating their own podcasts too. </a:t>
            </a:r>
            <a:r>
              <a:rPr lang="en-US" dirty="0" smtClean="0"/>
              <a:t> What </a:t>
            </a:r>
            <a:r>
              <a:rPr lang="en-US" dirty="0" smtClean="0"/>
              <a:t>a great tool to help develop reading, </a:t>
            </a:r>
            <a:r>
              <a:rPr lang="en-US" dirty="0" smtClean="0"/>
              <a:t>speaking and writing skills.   </a:t>
            </a:r>
            <a:endParaRPr lang="en-US" dirty="0"/>
          </a:p>
        </p:txBody>
      </p:sp>
      <p:sp>
        <p:nvSpPr>
          <p:cNvPr id="4" name="TextBox 3"/>
          <p:cNvSpPr txBox="1"/>
          <p:nvPr/>
        </p:nvSpPr>
        <p:spPr>
          <a:xfrm>
            <a:off x="5105400" y="1905000"/>
            <a:ext cx="1790700" cy="923330"/>
          </a:xfrm>
          <a:prstGeom prst="rect">
            <a:avLst/>
          </a:prstGeom>
          <a:noFill/>
          <a:ln w="12700">
            <a:solidFill>
              <a:schemeClr val="accent2">
                <a:lumMod val="60000"/>
                <a:lumOff val="40000"/>
              </a:schemeClr>
            </a:solidFill>
          </a:ln>
        </p:spPr>
        <p:txBody>
          <a:bodyPr wrap="square" rtlCol="0">
            <a:spAutoFit/>
          </a:bodyPr>
          <a:lstStyle/>
          <a:p>
            <a:pPr algn="ctr"/>
            <a:r>
              <a:rPr lang="en-US" dirty="0" smtClean="0"/>
              <a:t>Screencast of podcast on my website.</a:t>
            </a:r>
            <a:endParaRPr lang="en-US" dirty="0"/>
          </a:p>
        </p:txBody>
      </p:sp>
    </p:spTree>
    <p:extLst>
      <p:ext uri="{BB962C8B-B14F-4D97-AF65-F5344CB8AC3E}">
        <p14:creationId xmlns:p14="http://schemas.microsoft.com/office/powerpoint/2010/main" val="302610820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a:xfrm rot="7934334">
            <a:off x="5605349" y="2516729"/>
            <a:ext cx="1590904" cy="7781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sers\bearbait\AppData\Local\Microsoft\Windows\Temporary Internet Files\Content.IE5\BL3YTAO4\MC900439774[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74780" y="2577919"/>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570" y="5697996"/>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bearbait\AppData\Local\Microsoft\Windows\Temporary Internet Files\Content.IE5\BL3YTAO4\MC900439774[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2728" y="2362200"/>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13" y="6291943"/>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2804" y="3778580"/>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18670" y="6291944"/>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2804" y="5051603"/>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5869" y="5725887"/>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50003" y="4367857"/>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542" y="4968022"/>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569" y="4347323"/>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369" y="3644719"/>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2"/>
          <p:cNvSpPr txBox="1">
            <a:spLocks/>
          </p:cNvSpPr>
          <p:nvPr/>
        </p:nvSpPr>
        <p:spPr>
          <a:xfrm>
            <a:off x="393969" y="304800"/>
            <a:ext cx="8229600" cy="1546192"/>
          </a:xfrm>
          <a:prstGeom prst="rect">
            <a:avLst/>
          </a:prstGeom>
        </p:spPr>
        <p:txBody>
          <a:bodyPr vert="horz" anchor="t">
            <a:normAutofit/>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r>
              <a:rPr lang="en-US" dirty="0" smtClean="0"/>
              <a:t>My next reflection is on EDTC 614 Integrating Technology into the Curriculum.  </a:t>
            </a:r>
            <a:endParaRPr lang="en-US" dirty="0"/>
          </a:p>
        </p:txBody>
      </p:sp>
      <p:sp>
        <p:nvSpPr>
          <p:cNvPr id="23" name="TextBox 22"/>
          <p:cNvSpPr txBox="1"/>
          <p:nvPr/>
        </p:nvSpPr>
        <p:spPr>
          <a:xfrm>
            <a:off x="2209800" y="3838393"/>
            <a:ext cx="4191000" cy="1200329"/>
          </a:xfrm>
          <a:prstGeom prst="rect">
            <a:avLst/>
          </a:prstGeom>
          <a:noFill/>
          <a:ln w="12700">
            <a:solidFill>
              <a:schemeClr val="accent2">
                <a:lumMod val="60000"/>
                <a:lumOff val="40000"/>
              </a:schemeClr>
            </a:solidFill>
          </a:ln>
        </p:spPr>
        <p:txBody>
          <a:bodyPr wrap="square" rtlCol="0">
            <a:spAutoFit/>
          </a:bodyPr>
          <a:lstStyle/>
          <a:p>
            <a:r>
              <a:rPr lang="en-US" dirty="0" smtClean="0"/>
              <a:t>This sign will be posted on a tree.  (EDTC 614 Integrating Technology into the Curriculum) saying the above message.</a:t>
            </a:r>
            <a:endParaRPr lang="en-US" dirty="0"/>
          </a:p>
        </p:txBody>
      </p:sp>
    </p:spTree>
    <p:extLst>
      <p:ext uri="{BB962C8B-B14F-4D97-AF65-F5344CB8AC3E}">
        <p14:creationId xmlns:p14="http://schemas.microsoft.com/office/powerpoint/2010/main" val="194900821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3733800"/>
          </a:xfrm>
        </p:spPr>
        <p:txBody>
          <a:bodyPr>
            <a:normAutofit fontScale="77500" lnSpcReduction="20000"/>
          </a:bodyPr>
          <a:lstStyle/>
          <a:p>
            <a:r>
              <a:rPr lang="en-US" dirty="0"/>
              <a:t>My understanding of technology integration has had a major impact </a:t>
            </a:r>
            <a:r>
              <a:rPr lang="en-US" dirty="0" smtClean="0"/>
              <a:t>in the setup of my daily center rotations and classroom instruction.  In </a:t>
            </a:r>
            <a:r>
              <a:rPr lang="en-US" dirty="0"/>
              <a:t>one of the online lessons I critiqued, I learned a new strategy on how to use the computers effectively, even if you only have a few computers.  I now rotate my computers as part of my daily literacy centers.  When it is time for the children to rotate to table number two, </a:t>
            </a:r>
            <a:r>
              <a:rPr lang="en-US" dirty="0" smtClean="0"/>
              <a:t>the alternate </a:t>
            </a:r>
            <a:r>
              <a:rPr lang="en-US" dirty="0" smtClean="0"/>
              <a:t>each day who is on the computer.  </a:t>
            </a:r>
            <a:r>
              <a:rPr lang="en-US" dirty="0" smtClean="0"/>
              <a:t> So in </a:t>
            </a:r>
            <a:r>
              <a:rPr lang="en-US" dirty="0"/>
              <a:t>a week I have every kid in my class going to the computers for two 20-minute sessions.  </a:t>
            </a:r>
          </a:p>
        </p:txBody>
      </p:sp>
      <p:sp>
        <p:nvSpPr>
          <p:cNvPr id="4" name="TextBox 3"/>
          <p:cNvSpPr txBox="1"/>
          <p:nvPr/>
        </p:nvSpPr>
        <p:spPr>
          <a:xfrm>
            <a:off x="2819400" y="4876800"/>
            <a:ext cx="4191000" cy="923330"/>
          </a:xfrm>
          <a:prstGeom prst="rect">
            <a:avLst/>
          </a:prstGeom>
          <a:noFill/>
          <a:ln w="12700">
            <a:solidFill>
              <a:schemeClr val="accent2">
                <a:lumMod val="60000"/>
                <a:lumOff val="40000"/>
              </a:schemeClr>
            </a:solidFill>
          </a:ln>
        </p:spPr>
        <p:txBody>
          <a:bodyPr wrap="square" rtlCol="0">
            <a:spAutoFit/>
          </a:bodyPr>
          <a:lstStyle/>
          <a:p>
            <a:r>
              <a:rPr lang="en-US" dirty="0" smtClean="0"/>
              <a:t>Do not have yet but will take:  </a:t>
            </a:r>
          </a:p>
          <a:p>
            <a:r>
              <a:rPr lang="en-US" dirty="0" smtClean="0"/>
              <a:t>Video of Table 2 rotations and a picture of our rotation chart.</a:t>
            </a:r>
            <a:endParaRPr lang="en-US" dirty="0"/>
          </a:p>
        </p:txBody>
      </p:sp>
    </p:spTree>
    <p:extLst>
      <p:ext uri="{BB962C8B-B14F-4D97-AF65-F5344CB8AC3E}">
        <p14:creationId xmlns:p14="http://schemas.microsoft.com/office/powerpoint/2010/main" val="372882049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2209800"/>
          </a:xfrm>
        </p:spPr>
        <p:txBody>
          <a:bodyPr>
            <a:normAutofit fontScale="70000" lnSpcReduction="20000"/>
          </a:bodyPr>
          <a:lstStyle/>
          <a:p>
            <a:r>
              <a:rPr lang="en-US" dirty="0" smtClean="0"/>
              <a:t>This class allowed me to create many lessons integrating technology. In one particular lesson I created a Word Family book that went along with playing a game on the computer.  The kids loved rotating to a computer during our morning work stations.  The book gave them a purpose for playing the game, and afterward I had evidence of what they learned. </a:t>
            </a:r>
            <a:endParaRPr lang="en-US" dirty="0"/>
          </a:p>
        </p:txBody>
      </p:sp>
      <p:pic>
        <p:nvPicPr>
          <p:cNvPr id="5122" name="Picture 2" descr="C:\Users\bearbait\Desktop\collaborative lesson pla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407729"/>
            <a:ext cx="2743200" cy="1961388"/>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bearbait\Desktop\cover p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3002" y="2247569"/>
            <a:ext cx="1303035" cy="183441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bearbait\Desktop\9574085_ori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76854" y="2407729"/>
            <a:ext cx="2016386" cy="1514094"/>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bearbait\Desktop\at pa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6360" y="4353877"/>
            <a:ext cx="1686457" cy="228452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bearbait\Desktop\ot pag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97986" y="4353876"/>
            <a:ext cx="1625734" cy="2284529"/>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C:\Users\bearbait\Desktop\Lesson Plan.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599" y="4584814"/>
            <a:ext cx="1611819" cy="2176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071932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1546192"/>
          </a:xfrm>
        </p:spPr>
        <p:txBody>
          <a:bodyPr>
            <a:normAutofit fontScale="62500" lnSpcReduction="20000"/>
          </a:bodyPr>
          <a:lstStyle/>
          <a:p>
            <a:r>
              <a:rPr lang="en-US" dirty="0"/>
              <a:t>The rubric on the back of each page was an excellent way for my kids to stop and reflect on the sentence they wrote.  After they finished </a:t>
            </a:r>
            <a:r>
              <a:rPr lang="en-US" dirty="0" smtClean="0"/>
              <a:t>their book, </a:t>
            </a:r>
            <a:r>
              <a:rPr lang="en-US" dirty="0"/>
              <a:t>they got together with their book buddies and read </a:t>
            </a:r>
            <a:r>
              <a:rPr lang="en-US" dirty="0" smtClean="0"/>
              <a:t>words </a:t>
            </a:r>
            <a:r>
              <a:rPr lang="en-US" dirty="0"/>
              <a:t>to them.  The book buddies then had some reflective questions to ask.  The kids loved showing their book buddies what they had been learning.</a:t>
            </a:r>
          </a:p>
        </p:txBody>
      </p:sp>
      <p:pic>
        <p:nvPicPr>
          <p:cNvPr id="6146" name="Picture 2" descr="C:\Users\bearbait\Desktop\rubri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639212"/>
            <a:ext cx="1890712" cy="2697576"/>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bearbait\Desktop\8509049_ori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400" y="2298163"/>
            <a:ext cx="2514600" cy="188820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bearbait\Desktop\9424232_ori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4456702"/>
            <a:ext cx="2344098" cy="1760172"/>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bearbait\Desktop\8966238_ori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4600" y="4907376"/>
            <a:ext cx="2246471" cy="168686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sers\bearbait\Desktop\reflectio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46745" y="2027827"/>
            <a:ext cx="1924326" cy="242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91821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1546192"/>
          </a:xfrm>
        </p:spPr>
        <p:txBody>
          <a:bodyPr>
            <a:normAutofit fontScale="92500"/>
          </a:bodyPr>
          <a:lstStyle/>
          <a:p>
            <a:r>
              <a:rPr lang="en-US" dirty="0" smtClean="0"/>
              <a:t>This is an improvement from the overhead projector and 1 computer I had in my room when I first started teaching 11 years ago.  </a:t>
            </a:r>
            <a:endParaRPr lang="en-US" dirty="0"/>
          </a:p>
        </p:txBody>
      </p:sp>
      <p:pic>
        <p:nvPicPr>
          <p:cNvPr id="5122" name="Picture 2" descr="A teacher writes notes on an overhead projector during class in this CNCS file phot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6656" y="2362199"/>
            <a:ext cx="5834743" cy="3889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08163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2286000"/>
          </a:xfrm>
        </p:spPr>
        <p:txBody>
          <a:bodyPr>
            <a:normAutofit fontScale="62500" lnSpcReduction="20000"/>
          </a:bodyPr>
          <a:lstStyle/>
          <a:p>
            <a:r>
              <a:rPr lang="en-US" dirty="0"/>
              <a:t>I </a:t>
            </a:r>
            <a:r>
              <a:rPr lang="en-US" dirty="0" smtClean="0"/>
              <a:t>learned the importance of keeping children accountable and having high expectations.  Rubrics are great way to do this!  I created this work station rubric together with </a:t>
            </a:r>
            <a:r>
              <a:rPr lang="en-US" dirty="0"/>
              <a:t>my </a:t>
            </a:r>
            <a:r>
              <a:rPr lang="en-US" dirty="0" smtClean="0"/>
              <a:t>kids.  It is a visual representation that hangs in the front of my class.  I </a:t>
            </a:r>
            <a:r>
              <a:rPr lang="en-US" dirty="0"/>
              <a:t>refer to it every once in a while when my students need a reminder of my expectations during centers.  I think rubrics are a great assessment and self-reflection </a:t>
            </a:r>
            <a:r>
              <a:rPr lang="en-US" dirty="0" smtClean="0"/>
              <a:t>piece.  It </a:t>
            </a:r>
            <a:r>
              <a:rPr lang="en-US" dirty="0"/>
              <a:t>gives </a:t>
            </a:r>
            <a:r>
              <a:rPr lang="en-US" dirty="0" smtClean="0"/>
              <a:t>my students </a:t>
            </a:r>
            <a:r>
              <a:rPr lang="en-US" dirty="0"/>
              <a:t>more responsibility and ownership of their work.  </a:t>
            </a:r>
          </a:p>
        </p:txBody>
      </p:sp>
      <p:pic>
        <p:nvPicPr>
          <p:cNvPr id="7170" name="Picture 2" descr="C:\Users\bearbait\Desktop\work stations rubri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895600"/>
            <a:ext cx="4572000" cy="3655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47326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2133600"/>
          </a:xfrm>
        </p:spPr>
        <p:txBody>
          <a:bodyPr>
            <a:normAutofit fontScale="77500" lnSpcReduction="20000"/>
          </a:bodyPr>
          <a:lstStyle/>
          <a:p>
            <a:r>
              <a:rPr lang="en-US" dirty="0" smtClean="0"/>
              <a:t>The bookmarking site </a:t>
            </a:r>
            <a:r>
              <a:rPr lang="en-US" dirty="0" err="1" smtClean="0"/>
              <a:t>Protopage</a:t>
            </a:r>
            <a:r>
              <a:rPr lang="en-US" dirty="0" smtClean="0"/>
              <a:t> </a:t>
            </a:r>
            <a:r>
              <a:rPr lang="en-US" dirty="0"/>
              <a:t>has been </a:t>
            </a:r>
            <a:r>
              <a:rPr lang="en-US" dirty="0" smtClean="0"/>
              <a:t>an invaluable tool. I </a:t>
            </a:r>
            <a:r>
              <a:rPr lang="en-US" dirty="0"/>
              <a:t>add and refer back to these bookmarks on a daily basis.  There is so much on the </a:t>
            </a:r>
            <a:r>
              <a:rPr lang="en-US" dirty="0" smtClean="0"/>
              <a:t>Internet, </a:t>
            </a:r>
            <a:r>
              <a:rPr lang="en-US" dirty="0"/>
              <a:t>and my </a:t>
            </a:r>
            <a:r>
              <a:rPr lang="en-US" dirty="0" err="1"/>
              <a:t>Protopage</a:t>
            </a:r>
            <a:r>
              <a:rPr lang="en-US" dirty="0"/>
              <a:t> is an excellent way to organize and make sense of it all so I can go back and use them when the time is right!  </a:t>
            </a:r>
          </a:p>
        </p:txBody>
      </p:sp>
      <p:pic>
        <p:nvPicPr>
          <p:cNvPr id="8194" name="Picture 2" descr="C:\Users\bearbait\Desktop\protopa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40" y="3124200"/>
            <a:ext cx="7620000" cy="321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19379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a:xfrm rot="7934334">
            <a:off x="5605349" y="2516729"/>
            <a:ext cx="1590904" cy="7781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sers\bearbait\AppData\Local\Microsoft\Windows\Temporary Internet Files\Content.IE5\BL3YTAO4\MC900439774[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74780" y="2577919"/>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570" y="5697996"/>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bearbait\AppData\Local\Microsoft\Windows\Temporary Internet Files\Content.IE5\BL3YTAO4\MC900439774[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2728" y="2362200"/>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13" y="6291943"/>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2804" y="3778580"/>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18670" y="6291944"/>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2804" y="5051603"/>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5869" y="5725887"/>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50003" y="4367857"/>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542" y="4968022"/>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569" y="4347323"/>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369" y="3644719"/>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2"/>
          <p:cNvSpPr txBox="1">
            <a:spLocks/>
          </p:cNvSpPr>
          <p:nvPr/>
        </p:nvSpPr>
        <p:spPr>
          <a:xfrm>
            <a:off x="393969" y="304800"/>
            <a:ext cx="8229600" cy="1546192"/>
          </a:xfrm>
          <a:prstGeom prst="rect">
            <a:avLst/>
          </a:prstGeom>
        </p:spPr>
        <p:txBody>
          <a:bodyPr vert="horz" anchor="t">
            <a:normAutofit/>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r>
              <a:rPr lang="en-US" dirty="0" smtClean="0"/>
              <a:t>Electives time!  My first elective was EDRG 602 Reading and Writing Connections.  </a:t>
            </a:r>
            <a:endParaRPr lang="en-US" dirty="0"/>
          </a:p>
        </p:txBody>
      </p:sp>
      <p:sp>
        <p:nvSpPr>
          <p:cNvPr id="23" name="TextBox 22"/>
          <p:cNvSpPr txBox="1"/>
          <p:nvPr/>
        </p:nvSpPr>
        <p:spPr>
          <a:xfrm>
            <a:off x="2209800" y="3838393"/>
            <a:ext cx="4191000" cy="1477328"/>
          </a:xfrm>
          <a:prstGeom prst="rect">
            <a:avLst/>
          </a:prstGeom>
          <a:noFill/>
          <a:ln w="12700">
            <a:solidFill>
              <a:schemeClr val="accent2">
                <a:lumMod val="60000"/>
                <a:lumOff val="40000"/>
              </a:schemeClr>
            </a:solidFill>
          </a:ln>
        </p:spPr>
        <p:txBody>
          <a:bodyPr wrap="square" rtlCol="0">
            <a:spAutoFit/>
          </a:bodyPr>
          <a:lstStyle/>
          <a:p>
            <a:r>
              <a:rPr lang="en-US" dirty="0" smtClean="0"/>
              <a:t>Extreme close up.  Zoom in close and back and in again.  I will video myself holding up a sign (EDRG 602 Reading/Writing Connections) saying the above message.</a:t>
            </a:r>
            <a:endParaRPr lang="en-US" dirty="0"/>
          </a:p>
        </p:txBody>
      </p:sp>
    </p:spTree>
    <p:extLst>
      <p:ext uri="{BB962C8B-B14F-4D97-AF65-F5344CB8AC3E}">
        <p14:creationId xmlns:p14="http://schemas.microsoft.com/office/powerpoint/2010/main" val="111980775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1546192"/>
          </a:xfrm>
        </p:spPr>
        <p:txBody>
          <a:bodyPr>
            <a:normAutofit fontScale="92500" lnSpcReduction="20000"/>
          </a:bodyPr>
          <a:lstStyle/>
          <a:p>
            <a:r>
              <a:rPr lang="en-US" dirty="0" smtClean="0"/>
              <a:t>In this class I leaned that the writing process is not always linear. </a:t>
            </a:r>
            <a:r>
              <a:rPr lang="en-US" dirty="0"/>
              <a:t>There is not one formula or process that works for every person.  Writing is unique to each </a:t>
            </a:r>
            <a:r>
              <a:rPr lang="en-US" dirty="0" smtClean="0"/>
              <a:t>individual. </a:t>
            </a:r>
            <a:endParaRPr lang="en-US" dirty="0"/>
          </a:p>
        </p:txBody>
      </p:sp>
      <p:pic>
        <p:nvPicPr>
          <p:cNvPr id="1026" name="Picture 2" descr="C:\Users\bearbait\Desktop\writing proces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514600"/>
            <a:ext cx="6017217" cy="3014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351506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1600200"/>
          </a:xfrm>
        </p:spPr>
        <p:txBody>
          <a:bodyPr>
            <a:normAutofit fontScale="62500" lnSpcReduction="20000"/>
          </a:bodyPr>
          <a:lstStyle/>
          <a:p>
            <a:r>
              <a:rPr lang="en-US" dirty="0"/>
              <a:t>I created a journal entry each week of this class.  </a:t>
            </a:r>
            <a:r>
              <a:rPr lang="en-US" dirty="0" smtClean="0"/>
              <a:t>It taught </a:t>
            </a:r>
            <a:r>
              <a:rPr lang="en-US" dirty="0"/>
              <a:t>me something about myself as a writer.  When I first read that I was going to have to keep a writers </a:t>
            </a:r>
            <a:r>
              <a:rPr lang="en-US" dirty="0" smtClean="0"/>
              <a:t>notebook, </a:t>
            </a:r>
            <a:r>
              <a:rPr lang="en-US" dirty="0"/>
              <a:t>I was a little turned off and thought of it as “work</a:t>
            </a:r>
            <a:r>
              <a:rPr lang="en-US" dirty="0" smtClean="0"/>
              <a:t>.”  Each </a:t>
            </a:r>
            <a:r>
              <a:rPr lang="en-US" dirty="0"/>
              <a:t>week I scrolled back through my previous writings and I was proud of them.  </a:t>
            </a:r>
          </a:p>
        </p:txBody>
      </p:sp>
      <p:sp>
        <p:nvSpPr>
          <p:cNvPr id="4" name="TextBox 3"/>
          <p:cNvSpPr txBox="1"/>
          <p:nvPr/>
        </p:nvSpPr>
        <p:spPr>
          <a:xfrm>
            <a:off x="5593080" y="4730710"/>
            <a:ext cx="1790700" cy="923330"/>
          </a:xfrm>
          <a:prstGeom prst="rect">
            <a:avLst/>
          </a:prstGeom>
          <a:noFill/>
          <a:ln w="12700">
            <a:solidFill>
              <a:schemeClr val="accent2">
                <a:lumMod val="60000"/>
                <a:lumOff val="40000"/>
              </a:schemeClr>
            </a:solidFill>
          </a:ln>
        </p:spPr>
        <p:txBody>
          <a:bodyPr wrap="square" rtlCol="0">
            <a:spAutoFit/>
          </a:bodyPr>
          <a:lstStyle/>
          <a:p>
            <a:pPr algn="ctr"/>
            <a:r>
              <a:rPr lang="en-US" dirty="0" smtClean="0"/>
              <a:t>Screencast of writers notebook</a:t>
            </a:r>
            <a:endParaRPr lang="en-US" dirty="0"/>
          </a:p>
        </p:txBody>
      </p:sp>
    </p:spTree>
    <p:extLst>
      <p:ext uri="{BB962C8B-B14F-4D97-AF65-F5344CB8AC3E}">
        <p14:creationId xmlns:p14="http://schemas.microsoft.com/office/powerpoint/2010/main" val="35856499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1981200"/>
          </a:xfrm>
        </p:spPr>
        <p:txBody>
          <a:bodyPr>
            <a:normAutofit fontScale="62500" lnSpcReduction="20000"/>
          </a:bodyPr>
          <a:lstStyle/>
          <a:p>
            <a:r>
              <a:rPr lang="en-US" dirty="0"/>
              <a:t>I created many lessons including a shared writing lesson on How to Fill a Bucket</a:t>
            </a:r>
            <a:r>
              <a:rPr lang="en-US" dirty="0" smtClean="0"/>
              <a:t>.  After writing I took pictures of their work and uploaded them to Little Bird Tales.  The kids then recorded what they wrote, and we created a class book of what fills their bucket! </a:t>
            </a:r>
            <a:r>
              <a:rPr lang="en-US" dirty="0"/>
              <a:t>When I showed the video they were so quiet and in awe!!!  One child said, </a:t>
            </a:r>
            <a:r>
              <a:rPr lang="en-US" dirty="0" smtClean="0"/>
              <a:t>“Can </a:t>
            </a:r>
            <a:r>
              <a:rPr lang="en-US" dirty="0"/>
              <a:t>we do it </a:t>
            </a:r>
            <a:r>
              <a:rPr lang="en-US" dirty="0" smtClean="0"/>
              <a:t>again?”  </a:t>
            </a:r>
            <a:r>
              <a:rPr lang="en-US" dirty="0"/>
              <a:t>Another one said, “Hey, we can make an ABC book like </a:t>
            </a:r>
            <a:r>
              <a:rPr lang="en-US" dirty="0" err="1"/>
              <a:t>Chicka</a:t>
            </a:r>
            <a:r>
              <a:rPr lang="en-US" dirty="0"/>
              <a:t> </a:t>
            </a:r>
            <a:r>
              <a:rPr lang="en-US" dirty="0" err="1"/>
              <a:t>Chicka</a:t>
            </a:r>
            <a:r>
              <a:rPr lang="en-US" dirty="0"/>
              <a:t> boom </a:t>
            </a:r>
            <a:r>
              <a:rPr lang="en-US" dirty="0" err="1" smtClean="0"/>
              <a:t>boom</a:t>
            </a:r>
            <a:r>
              <a:rPr lang="en-US" dirty="0" smtClean="0"/>
              <a:t>, </a:t>
            </a:r>
            <a:r>
              <a:rPr lang="en-US" dirty="0"/>
              <a:t>and put it on there too.”</a:t>
            </a:r>
            <a:r>
              <a:rPr lang="en-US" dirty="0" smtClean="0"/>
              <a:t> </a:t>
            </a:r>
            <a:endParaRPr lang="en-US" dirty="0"/>
          </a:p>
          <a:p>
            <a:endParaRPr lang="en-US" dirty="0"/>
          </a:p>
        </p:txBody>
      </p:sp>
      <p:sp>
        <p:nvSpPr>
          <p:cNvPr id="4" name="TextBox 3"/>
          <p:cNvSpPr txBox="1"/>
          <p:nvPr/>
        </p:nvSpPr>
        <p:spPr>
          <a:xfrm>
            <a:off x="5593080" y="5638800"/>
            <a:ext cx="1790700" cy="646331"/>
          </a:xfrm>
          <a:prstGeom prst="rect">
            <a:avLst/>
          </a:prstGeom>
          <a:noFill/>
          <a:ln w="12700">
            <a:solidFill>
              <a:schemeClr val="accent2">
                <a:lumMod val="60000"/>
                <a:lumOff val="40000"/>
              </a:schemeClr>
            </a:solidFill>
          </a:ln>
        </p:spPr>
        <p:txBody>
          <a:bodyPr wrap="square" rtlCol="0">
            <a:spAutoFit/>
          </a:bodyPr>
          <a:lstStyle/>
          <a:p>
            <a:pPr algn="ctr"/>
            <a:r>
              <a:rPr lang="en-US" dirty="0" smtClean="0"/>
              <a:t>Video of how to fill a bucket</a:t>
            </a:r>
            <a:endParaRPr lang="en-US" dirty="0"/>
          </a:p>
        </p:txBody>
      </p:sp>
      <p:pic>
        <p:nvPicPr>
          <p:cNvPr id="2050" name="Picture 2" descr="C:\Users\bearbait\Desktop\bucket lesson pla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667000"/>
            <a:ext cx="3057525" cy="38481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bearbait\Desktop\little bird tale bucke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3409" y="3048000"/>
            <a:ext cx="5491655" cy="2327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85620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a:xfrm rot="7934334">
            <a:off x="5605349" y="2516729"/>
            <a:ext cx="1590904" cy="7781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sers\bearbait\AppData\Local\Microsoft\Windows\Temporary Internet Files\Content.IE5\BL3YTAO4\MC900439774[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74780" y="2577919"/>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570" y="5697996"/>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bearbait\AppData\Local\Microsoft\Windows\Temporary Internet Files\Content.IE5\BL3YTAO4\MC900439774[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2728" y="2362200"/>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13" y="6291943"/>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2804" y="3778580"/>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18670" y="6291944"/>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2804" y="5051603"/>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5869" y="5725887"/>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50003" y="4367857"/>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542" y="4968022"/>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569" y="4347323"/>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369" y="3644719"/>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2"/>
          <p:cNvSpPr txBox="1">
            <a:spLocks/>
          </p:cNvSpPr>
          <p:nvPr/>
        </p:nvSpPr>
        <p:spPr>
          <a:xfrm>
            <a:off x="393969" y="304800"/>
            <a:ext cx="8229600" cy="1546192"/>
          </a:xfrm>
          <a:prstGeom prst="rect">
            <a:avLst/>
          </a:prstGeom>
        </p:spPr>
        <p:txBody>
          <a:bodyPr vert="horz" anchor="t">
            <a:normAutofit/>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r>
              <a:rPr lang="en-US" dirty="0" smtClean="0"/>
              <a:t>Another elective was EDRG 644 Teaching Reading and Writing.  </a:t>
            </a:r>
            <a:endParaRPr lang="en-US" dirty="0"/>
          </a:p>
        </p:txBody>
      </p:sp>
      <p:sp>
        <p:nvSpPr>
          <p:cNvPr id="23" name="TextBox 22"/>
          <p:cNvSpPr txBox="1"/>
          <p:nvPr/>
        </p:nvSpPr>
        <p:spPr>
          <a:xfrm>
            <a:off x="2209800" y="3838393"/>
            <a:ext cx="4191000" cy="923330"/>
          </a:xfrm>
          <a:prstGeom prst="rect">
            <a:avLst/>
          </a:prstGeom>
          <a:noFill/>
          <a:ln w="12700">
            <a:solidFill>
              <a:schemeClr val="accent2">
                <a:lumMod val="60000"/>
                <a:lumOff val="40000"/>
              </a:schemeClr>
            </a:solidFill>
          </a:ln>
        </p:spPr>
        <p:txBody>
          <a:bodyPr wrap="square" rtlCol="0">
            <a:spAutoFit/>
          </a:bodyPr>
          <a:lstStyle/>
          <a:p>
            <a:r>
              <a:rPr lang="en-US" dirty="0" smtClean="0"/>
              <a:t>I will video myself holding up a sign (EDRG 644 Teaching Reading and Writing) saying the above message.</a:t>
            </a:r>
            <a:endParaRPr lang="en-US" dirty="0"/>
          </a:p>
        </p:txBody>
      </p:sp>
    </p:spTree>
    <p:extLst>
      <p:ext uri="{BB962C8B-B14F-4D97-AF65-F5344CB8AC3E}">
        <p14:creationId xmlns:p14="http://schemas.microsoft.com/office/powerpoint/2010/main" val="349647507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04800"/>
            <a:ext cx="8229600" cy="2057400"/>
          </a:xfrm>
        </p:spPr>
        <p:txBody>
          <a:bodyPr>
            <a:normAutofit fontScale="62500" lnSpcReduction="20000"/>
          </a:bodyPr>
          <a:lstStyle/>
          <a:p>
            <a:r>
              <a:rPr lang="en-US" dirty="0" smtClean="0"/>
              <a:t>In this class, I created a Scope </a:t>
            </a:r>
            <a:r>
              <a:rPr lang="en-US" dirty="0"/>
              <a:t>and </a:t>
            </a:r>
            <a:r>
              <a:rPr lang="en-US" dirty="0" smtClean="0"/>
              <a:t>Sequence of Phonemic and Phonological Awareness for </a:t>
            </a:r>
            <a:r>
              <a:rPr lang="en-US" dirty="0"/>
              <a:t>a Kindergarten classroom.  Since I teach </a:t>
            </a:r>
            <a:r>
              <a:rPr lang="en-US" dirty="0" smtClean="0"/>
              <a:t>Kindergarten, </a:t>
            </a:r>
            <a:r>
              <a:rPr lang="en-US" dirty="0"/>
              <a:t>this </a:t>
            </a:r>
            <a:r>
              <a:rPr lang="en-US" dirty="0" smtClean="0"/>
              <a:t>schematic is near </a:t>
            </a:r>
            <a:r>
              <a:rPr lang="en-US" dirty="0"/>
              <a:t>and dear to me.  Every morning during literacy instruction we cover one of these skills, so it </a:t>
            </a:r>
            <a:r>
              <a:rPr lang="en-US" dirty="0" smtClean="0"/>
              <a:t>is </a:t>
            </a:r>
            <a:r>
              <a:rPr lang="en-US" dirty="0"/>
              <a:t>helpful to my teaching to be able to break each of these skills apart and give examples of how they can be implemented in a classroom.  </a:t>
            </a:r>
          </a:p>
        </p:txBody>
      </p:sp>
      <p:pic>
        <p:nvPicPr>
          <p:cNvPr id="3074" name="Picture 2" descr="C:\Users\bearbait\Desktop\Scope and Sequenc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5416" y="3776444"/>
            <a:ext cx="2231945" cy="3051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819099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2286000"/>
          </a:xfrm>
        </p:spPr>
        <p:txBody>
          <a:bodyPr>
            <a:normAutofit fontScale="70000" lnSpcReduction="20000"/>
          </a:bodyPr>
          <a:lstStyle/>
          <a:p>
            <a:r>
              <a:rPr lang="en-US" dirty="0"/>
              <a:t>Assessment guides my instruction.  I learned of a new assessment called the CORE Phonics Survey by Scholastic.  I used this assessment with one of my high readers.  Our reading program has phonetic skills for low, on-level and beyond leveled readers, but some of my kids are even above the beyond level</a:t>
            </a:r>
            <a:r>
              <a:rPr lang="en-US" dirty="0" smtClean="0"/>
              <a:t>.  </a:t>
            </a:r>
            <a:r>
              <a:rPr lang="en-US" dirty="0"/>
              <a:t>This assessment </a:t>
            </a:r>
            <a:r>
              <a:rPr lang="en-US" dirty="0" smtClean="0"/>
              <a:t>can teach me the strengths and weakness </a:t>
            </a:r>
            <a:r>
              <a:rPr lang="en-US" dirty="0" smtClean="0"/>
              <a:t>of my higher readers and what I as a teacher need to focus  my instruction on.  </a:t>
            </a:r>
            <a:r>
              <a:rPr lang="en-US" dirty="0" smtClean="0"/>
              <a:t> </a:t>
            </a:r>
            <a:endParaRPr lang="en-US" dirty="0"/>
          </a:p>
          <a:p>
            <a:endParaRPr lang="en-US" dirty="0"/>
          </a:p>
        </p:txBody>
      </p:sp>
      <p:pic>
        <p:nvPicPr>
          <p:cNvPr id="4098" name="Picture 2" descr="C:\Users\bearbait\Desktop\Phonics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353" y="2880360"/>
            <a:ext cx="1609898" cy="2083398"/>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bearbait\Desktop\Phonics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0" y="2880360"/>
            <a:ext cx="1609898" cy="208339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bearbait\Desktop\Phonics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2880360"/>
            <a:ext cx="1570412" cy="2032298"/>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bearbait\Desktop\Phonics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2834" y="2880360"/>
            <a:ext cx="1609899" cy="2083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40034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2362200"/>
          </a:xfrm>
        </p:spPr>
        <p:txBody>
          <a:bodyPr>
            <a:normAutofit fontScale="62500" lnSpcReduction="20000"/>
          </a:bodyPr>
          <a:lstStyle/>
          <a:p>
            <a:r>
              <a:rPr lang="en-US" dirty="0" smtClean="0"/>
              <a:t>I kept a detailed journal of my experience </a:t>
            </a:r>
            <a:r>
              <a:rPr lang="en-US" dirty="0"/>
              <a:t>with administering and interpreting the results of a DRA </a:t>
            </a:r>
            <a:r>
              <a:rPr lang="en-US" dirty="0" smtClean="0"/>
              <a:t>test </a:t>
            </a:r>
            <a:r>
              <a:rPr lang="en-US" dirty="0"/>
              <a:t>I gave to a student while another colleague </a:t>
            </a:r>
            <a:r>
              <a:rPr lang="en-US" dirty="0" smtClean="0"/>
              <a:t>observed.  I </a:t>
            </a:r>
            <a:r>
              <a:rPr lang="en-US" dirty="0"/>
              <a:t>enjoyed collaborating with another one of my Kindergarten </a:t>
            </a:r>
            <a:r>
              <a:rPr lang="en-US" dirty="0" smtClean="0"/>
              <a:t>teachers. </a:t>
            </a:r>
            <a:r>
              <a:rPr lang="en-US" dirty="0" smtClean="0"/>
              <a:t> The </a:t>
            </a:r>
            <a:r>
              <a:rPr lang="en-US" dirty="0"/>
              <a:t>hardest part of assessing is interpreting the data and deciding on the next steps.  It was helpful to bounce ideas off of each other and talk about the next steps.  Once again this shows the power of </a:t>
            </a:r>
            <a:r>
              <a:rPr lang="en-US" dirty="0" smtClean="0"/>
              <a:t>collaborating</a:t>
            </a:r>
            <a:r>
              <a:rPr lang="en-US" dirty="0"/>
              <a:t>.</a:t>
            </a:r>
          </a:p>
          <a:p>
            <a:endParaRPr lang="en-US" dirty="0"/>
          </a:p>
        </p:txBody>
      </p:sp>
      <p:pic>
        <p:nvPicPr>
          <p:cNvPr id="5123" name="Picture 3" descr="C:\Users\bearbait\Desktop\P50914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7200" y="3418718"/>
            <a:ext cx="4073889" cy="305527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bearbait\Desktop\DRA journ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99" y="3581400"/>
            <a:ext cx="2130651" cy="2979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7128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2286000"/>
          </a:xfrm>
        </p:spPr>
        <p:txBody>
          <a:bodyPr>
            <a:normAutofit fontScale="92500"/>
          </a:bodyPr>
          <a:lstStyle/>
          <a:p>
            <a:r>
              <a:rPr lang="en-US" dirty="0" smtClean="0"/>
              <a:t>But with all this new technology comes responsibility.  How do I use it with my kids?  How can two iPads transform my room?  I felt like I was lacking the skills necessary to implement these tools successfully.  </a:t>
            </a:r>
            <a:endParaRPr lang="en-US" dirty="0"/>
          </a:p>
        </p:txBody>
      </p:sp>
      <p:pic>
        <p:nvPicPr>
          <p:cNvPr id="3076" name="Picture 4" descr="http://www.pivotpointministries.org/wp-content/uploads/2012/03/reflection-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971800"/>
            <a:ext cx="5143500" cy="3409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58504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a:xfrm rot="7934334">
            <a:off x="5605349" y="2516729"/>
            <a:ext cx="1590904" cy="7781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sers\bearbait\AppData\Local\Microsoft\Windows\Temporary Internet Files\Content.IE5\BL3YTAO4\MC900439774[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74780" y="2577919"/>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570" y="5697996"/>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bearbait\AppData\Local\Microsoft\Windows\Temporary Internet Files\Content.IE5\BL3YTAO4\MC900439774[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2728" y="2362200"/>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13" y="6291943"/>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2804" y="3778580"/>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18670" y="6291944"/>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2804" y="5051603"/>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5869" y="5725887"/>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50003" y="4367857"/>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542" y="4968022"/>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569" y="4347323"/>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369" y="3644719"/>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2"/>
          <p:cNvSpPr txBox="1">
            <a:spLocks/>
          </p:cNvSpPr>
          <p:nvPr/>
        </p:nvSpPr>
        <p:spPr>
          <a:xfrm>
            <a:off x="393969" y="304800"/>
            <a:ext cx="8229600" cy="1546192"/>
          </a:xfrm>
          <a:prstGeom prst="rect">
            <a:avLst/>
          </a:prstGeom>
        </p:spPr>
        <p:txBody>
          <a:bodyPr vert="horz" anchor="t">
            <a:normAutofit/>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r>
              <a:rPr lang="en-US" dirty="0" smtClean="0"/>
              <a:t>I’m almost to the bottom!  Last up is my last class at Regis  EDTC 610 Instructional Technology Capstone Project.  </a:t>
            </a:r>
            <a:endParaRPr lang="en-US" dirty="0"/>
          </a:p>
        </p:txBody>
      </p:sp>
      <p:sp>
        <p:nvSpPr>
          <p:cNvPr id="23" name="TextBox 22"/>
          <p:cNvSpPr txBox="1"/>
          <p:nvPr/>
        </p:nvSpPr>
        <p:spPr>
          <a:xfrm>
            <a:off x="2209800" y="3838393"/>
            <a:ext cx="4191000" cy="1200329"/>
          </a:xfrm>
          <a:prstGeom prst="rect">
            <a:avLst/>
          </a:prstGeom>
          <a:noFill/>
          <a:ln w="12700">
            <a:solidFill>
              <a:schemeClr val="accent2">
                <a:lumMod val="60000"/>
                <a:lumOff val="40000"/>
              </a:schemeClr>
            </a:solidFill>
          </a:ln>
        </p:spPr>
        <p:txBody>
          <a:bodyPr wrap="square" rtlCol="0">
            <a:spAutoFit/>
          </a:bodyPr>
          <a:lstStyle/>
          <a:p>
            <a:r>
              <a:rPr lang="en-US" dirty="0" smtClean="0"/>
              <a:t>I will video myself holding up a sign (EDTC 610 Instructional Technology capstone Project) saying the above message.</a:t>
            </a:r>
            <a:endParaRPr lang="en-US" dirty="0"/>
          </a:p>
        </p:txBody>
      </p:sp>
    </p:spTree>
    <p:extLst>
      <p:ext uri="{BB962C8B-B14F-4D97-AF65-F5344CB8AC3E}">
        <p14:creationId xmlns:p14="http://schemas.microsoft.com/office/powerpoint/2010/main" val="264084796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2971800"/>
          </a:xfrm>
        </p:spPr>
        <p:txBody>
          <a:bodyPr>
            <a:normAutofit/>
          </a:bodyPr>
          <a:lstStyle/>
          <a:p>
            <a:r>
              <a:rPr lang="en-US" dirty="0" smtClean="0"/>
              <a:t>This class gave me the opportunity to </a:t>
            </a:r>
            <a:r>
              <a:rPr lang="en-US" dirty="0"/>
              <a:t>summarize all my learnings throughout the past year and a </a:t>
            </a:r>
            <a:r>
              <a:rPr lang="en-US" dirty="0" smtClean="0"/>
              <a:t>half at Regis.  This video </a:t>
            </a:r>
            <a:r>
              <a:rPr lang="en-US" dirty="0"/>
              <a:t> </a:t>
            </a:r>
            <a:r>
              <a:rPr lang="en-US" dirty="0" smtClean="0"/>
              <a:t>and my capstone website is a result of this mammoth reflection.  It has certainly been an inspiring journey!  </a:t>
            </a:r>
            <a:endParaRPr lang="en-US" dirty="0"/>
          </a:p>
        </p:txBody>
      </p:sp>
      <p:pic>
        <p:nvPicPr>
          <p:cNvPr id="1026" name="Picture 2" descr="C:\Users\bearbait\Dropbox\Regis_University-Main_Hal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3457951"/>
            <a:ext cx="3124200" cy="233924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bearbait\Dropbox\capstone phot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4951836"/>
            <a:ext cx="4876800" cy="1647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19455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1546192"/>
          </a:xfrm>
        </p:spPr>
        <p:txBody>
          <a:bodyPr>
            <a:normAutofit/>
          </a:bodyPr>
          <a:lstStyle/>
          <a:p>
            <a:r>
              <a:rPr lang="en-US" dirty="0" smtClean="0"/>
              <a:t>My lessons now reflect my new learned skills and I am </a:t>
            </a:r>
            <a:r>
              <a:rPr lang="en-US" dirty="0" smtClean="0"/>
              <a:t>a better teacher because of it!  </a:t>
            </a:r>
            <a:endParaRPr lang="en-US" dirty="0"/>
          </a:p>
        </p:txBody>
      </p:sp>
      <p:pic>
        <p:nvPicPr>
          <p:cNvPr id="2050" name="Picture 2" descr="C:\Users\bearbait\Dropbox\P12917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2600" y="3809999"/>
            <a:ext cx="3122227" cy="234156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bearbait\Dropbox\P11316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2286000"/>
            <a:ext cx="4239878" cy="3179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84112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1546192"/>
          </a:xfrm>
        </p:spPr>
        <p:txBody>
          <a:bodyPr>
            <a:normAutofit fontScale="92500" lnSpcReduction="20000"/>
          </a:bodyPr>
          <a:lstStyle/>
          <a:p>
            <a:r>
              <a:rPr lang="en-US" dirty="0" smtClean="0"/>
              <a:t>I want to give a big thanks to my husband, Erik, my family and colleagues at Regis for encouraging me along the way, and helping me </a:t>
            </a:r>
            <a:r>
              <a:rPr lang="en-US" dirty="0" smtClean="0"/>
              <a:t>to </a:t>
            </a:r>
            <a:r>
              <a:rPr lang="en-US" dirty="0" smtClean="0"/>
              <a:t>accomplish my goal. </a:t>
            </a:r>
            <a:endParaRPr lang="en-US" dirty="0"/>
          </a:p>
        </p:txBody>
      </p:sp>
      <p:pic>
        <p:nvPicPr>
          <p:cNvPr id="3077" name="Picture 5" descr="C:\Users\bearbait\Dropbox\01-16-11 4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3411378"/>
            <a:ext cx="4087328" cy="306600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bearbait\Desktop\friend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209800"/>
            <a:ext cx="2880392" cy="2433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58799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a:xfrm rot="7934334">
            <a:off x="5605349" y="2516729"/>
            <a:ext cx="1590904" cy="7781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sers\bearbait\AppData\Local\Microsoft\Windows\Temporary Internet Files\Content.IE5\BL3YTAO4\MC900439774[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74780" y="2577919"/>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570" y="5697996"/>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bearbait\AppData\Local\Microsoft\Windows\Temporary Internet Files\Content.IE5\BL3YTAO4\MC900439774[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2728" y="2362200"/>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13" y="6291943"/>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2804" y="3778580"/>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18670" y="6291944"/>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2804" y="5051603"/>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5869" y="5725887"/>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50003" y="4367857"/>
            <a:ext cx="457199" cy="45719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542" y="4968022"/>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569" y="4347323"/>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bearbait\AppData\Local\Microsoft\Windows\Temporary Internet Files\Content.IE5\BL3YTAO4\MC90043977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369" y="3644719"/>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2"/>
          <p:cNvSpPr txBox="1">
            <a:spLocks/>
          </p:cNvSpPr>
          <p:nvPr/>
        </p:nvSpPr>
        <p:spPr>
          <a:xfrm>
            <a:off x="393969" y="304800"/>
            <a:ext cx="8229600" cy="1546192"/>
          </a:xfrm>
          <a:prstGeom prst="rect">
            <a:avLst/>
          </a:prstGeom>
        </p:spPr>
        <p:txBody>
          <a:bodyPr vert="horz" anchor="t">
            <a:normAutofit/>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r>
              <a:rPr lang="en-US" dirty="0" smtClean="0"/>
              <a:t>Yeah!  I’ve reached the bottom!  I can now graduate!  </a:t>
            </a:r>
            <a:endParaRPr lang="en-US" dirty="0"/>
          </a:p>
        </p:txBody>
      </p:sp>
      <p:sp>
        <p:nvSpPr>
          <p:cNvPr id="23" name="TextBox 22"/>
          <p:cNvSpPr txBox="1"/>
          <p:nvPr/>
        </p:nvSpPr>
        <p:spPr>
          <a:xfrm>
            <a:off x="2209800" y="3838393"/>
            <a:ext cx="4191000" cy="646331"/>
          </a:xfrm>
          <a:prstGeom prst="rect">
            <a:avLst/>
          </a:prstGeom>
          <a:noFill/>
          <a:ln w="12700">
            <a:solidFill>
              <a:schemeClr val="accent2">
                <a:lumMod val="60000"/>
                <a:lumOff val="40000"/>
              </a:schemeClr>
            </a:solidFill>
          </a:ln>
        </p:spPr>
        <p:txBody>
          <a:bodyPr wrap="square" rtlCol="0">
            <a:spAutoFit/>
          </a:bodyPr>
          <a:lstStyle/>
          <a:p>
            <a:r>
              <a:rPr lang="en-US" dirty="0" smtClean="0"/>
              <a:t>Throw up my graduation hat at the bottom of the hill!!!</a:t>
            </a:r>
            <a:endParaRPr lang="en-US" dirty="0"/>
          </a:p>
        </p:txBody>
      </p:sp>
    </p:spTree>
    <p:extLst>
      <p:ext uri="{BB962C8B-B14F-4D97-AF65-F5344CB8AC3E}">
        <p14:creationId xmlns:p14="http://schemas.microsoft.com/office/powerpoint/2010/main" val="30263139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2286000"/>
          </a:xfrm>
        </p:spPr>
        <p:txBody>
          <a:bodyPr>
            <a:normAutofit/>
          </a:bodyPr>
          <a:lstStyle/>
          <a:p>
            <a:r>
              <a:rPr lang="en-US" dirty="0" smtClean="0"/>
              <a:t> Every </a:t>
            </a:r>
            <a:r>
              <a:rPr lang="en-US" dirty="0"/>
              <a:t>day my children were asking to use the iPad and go on the computers.  </a:t>
            </a:r>
          </a:p>
        </p:txBody>
      </p:sp>
      <p:pic>
        <p:nvPicPr>
          <p:cNvPr id="9218" name="Picture 2" descr="C:\Users\bearbait\Pictures\School\2012-2013\iPad Pictures\ipad\P40911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2133600"/>
            <a:ext cx="4877023"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6100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2286000"/>
          </a:xfrm>
        </p:spPr>
        <p:txBody>
          <a:bodyPr>
            <a:normAutofit/>
          </a:bodyPr>
          <a:lstStyle/>
          <a:p>
            <a:r>
              <a:rPr lang="en-US" dirty="0" smtClean="0"/>
              <a:t>They </a:t>
            </a:r>
            <a:r>
              <a:rPr lang="en-US" dirty="0"/>
              <a:t>would do anything for computer time.  How could I use this passion for technology to enhance the subjects I teach?  </a:t>
            </a:r>
          </a:p>
          <a:p>
            <a:endParaRPr lang="en-US" dirty="0"/>
          </a:p>
        </p:txBody>
      </p:sp>
      <p:pic>
        <p:nvPicPr>
          <p:cNvPr id="8194" name="Picture 2" descr="C:\Users\bearbait\Pictures\School\2012-2013\P50914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2590800"/>
            <a:ext cx="5052715" cy="3789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24968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erv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1567</TotalTime>
  <Words>4422</Words>
  <Application>Microsoft Office PowerPoint</Application>
  <PresentationFormat>On-screen Show (4:3)</PresentationFormat>
  <Paragraphs>142</Paragraphs>
  <Slides>74</Slides>
  <Notes>0</Notes>
  <HiddenSlides>0</HiddenSlides>
  <MMClips>0</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Verve</vt:lpstr>
      <vt:lpstr>Video Presentation Storyboard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Julie Kalvels’ Storyboard</dc:title>
  <dc:creator>bearbait</dc:creator>
  <cp:lastModifiedBy>bearbait</cp:lastModifiedBy>
  <cp:revision>134</cp:revision>
  <dcterms:created xsi:type="dcterms:W3CDTF">2014-01-12T14:06:10Z</dcterms:created>
  <dcterms:modified xsi:type="dcterms:W3CDTF">2014-02-01T17:15:56Z</dcterms:modified>
</cp:coreProperties>
</file>